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61" r:id="rId4"/>
    <p:sldId id="265" r:id="rId5"/>
    <p:sldId id="264" r:id="rId6"/>
    <p:sldId id="263" r:id="rId7"/>
    <p:sldId id="266" r:id="rId8"/>
    <p:sldId id="268" r:id="rId9"/>
    <p:sldId id="269" r:id="rId10"/>
    <p:sldId id="270" r:id="rId11"/>
    <p:sldId id="272" r:id="rId12"/>
    <p:sldId id="279" r:id="rId13"/>
    <p:sldId id="280" r:id="rId14"/>
    <p:sldId id="281" r:id="rId15"/>
    <p:sldId id="282" r:id="rId16"/>
    <p:sldId id="283" r:id="rId17"/>
    <p:sldId id="294" r:id="rId18"/>
    <p:sldId id="295" r:id="rId19"/>
    <p:sldId id="296" r:id="rId20"/>
    <p:sldId id="297" r:id="rId21"/>
    <p:sldId id="260" r:id="rId22"/>
    <p:sldId id="293" r:id="rId23"/>
  </p:sldIdLst>
  <p:sldSz cx="9144000" cy="6858000" type="screen4x3"/>
  <p:notesSz cx="6858000" cy="9144000"/>
  <p:defaultTextStyle>
    <a:defPPr>
      <a:defRPr lang="cs-CZ"/>
    </a:defPPr>
    <a:lvl1pPr algn="just" rtl="0" fontAlgn="base">
      <a:spcBef>
        <a:spcPct val="20000"/>
      </a:spcBef>
      <a:spcAft>
        <a:spcPct val="0"/>
      </a:spcAft>
      <a:defRPr sz="1000" kern="1200">
        <a:solidFill>
          <a:srgbClr val="003F7E"/>
        </a:solidFill>
        <a:latin typeface="Arial" panose="020B0604020202020204" pitchFamily="34" charset="0"/>
        <a:ea typeface="+mn-ea"/>
        <a:cs typeface="+mn-cs"/>
      </a:defRPr>
    </a:lvl1pPr>
    <a:lvl2pPr marL="457200" algn="just" rtl="0" fontAlgn="base">
      <a:spcBef>
        <a:spcPct val="20000"/>
      </a:spcBef>
      <a:spcAft>
        <a:spcPct val="0"/>
      </a:spcAft>
      <a:defRPr sz="1000" kern="1200">
        <a:solidFill>
          <a:srgbClr val="003F7E"/>
        </a:solidFill>
        <a:latin typeface="Arial" panose="020B0604020202020204" pitchFamily="34" charset="0"/>
        <a:ea typeface="+mn-ea"/>
        <a:cs typeface="+mn-cs"/>
      </a:defRPr>
    </a:lvl2pPr>
    <a:lvl3pPr marL="914400" algn="just" rtl="0" fontAlgn="base">
      <a:spcBef>
        <a:spcPct val="20000"/>
      </a:spcBef>
      <a:spcAft>
        <a:spcPct val="0"/>
      </a:spcAft>
      <a:defRPr sz="1000" kern="1200">
        <a:solidFill>
          <a:srgbClr val="003F7E"/>
        </a:solidFill>
        <a:latin typeface="Arial" panose="020B0604020202020204" pitchFamily="34" charset="0"/>
        <a:ea typeface="+mn-ea"/>
        <a:cs typeface="+mn-cs"/>
      </a:defRPr>
    </a:lvl3pPr>
    <a:lvl4pPr marL="1371600" algn="just" rtl="0" fontAlgn="base">
      <a:spcBef>
        <a:spcPct val="20000"/>
      </a:spcBef>
      <a:spcAft>
        <a:spcPct val="0"/>
      </a:spcAft>
      <a:defRPr sz="1000" kern="1200">
        <a:solidFill>
          <a:srgbClr val="003F7E"/>
        </a:solidFill>
        <a:latin typeface="Arial" panose="020B0604020202020204" pitchFamily="34" charset="0"/>
        <a:ea typeface="+mn-ea"/>
        <a:cs typeface="+mn-cs"/>
      </a:defRPr>
    </a:lvl4pPr>
    <a:lvl5pPr marL="1828800" algn="just" rtl="0" fontAlgn="base">
      <a:spcBef>
        <a:spcPct val="20000"/>
      </a:spcBef>
      <a:spcAft>
        <a:spcPct val="0"/>
      </a:spcAft>
      <a:defRPr sz="1000" kern="1200">
        <a:solidFill>
          <a:srgbClr val="003F7E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003F7E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003F7E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003F7E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003F7E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3399"/>
    <a:srgbClr val="003F7E"/>
    <a:srgbClr val="003972"/>
    <a:srgbClr val="003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588" autoAdjust="0"/>
  </p:normalViewPr>
  <p:slideViewPr>
    <p:cSldViewPr>
      <p:cViewPr varScale="1">
        <p:scale>
          <a:sx n="103" d="100"/>
          <a:sy n="103" d="100"/>
        </p:scale>
        <p:origin x="23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201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129E8-7BFF-42D8-A9F4-3F071EF6DACF}" type="datetimeFigureOut">
              <a:rPr lang="cs-CZ" smtClean="0"/>
              <a:t>7.2.2017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99176-F6F7-4E76-8803-8D1FA90A2A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69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altLang="cs-CZ" dirty="0" smtClean="0">
                <a:cs typeface="Times New Roman" panose="02020603050405020304" pitchFamily="18" charset="0"/>
              </a:rPr>
              <a:t>Jednou ze základních priorit Jihočeského kraje je rozvoj dopravní infrastruktury, která </a:t>
            </a:r>
            <a:r>
              <a:rPr lang="cs-CZ" altLang="cs-CZ" dirty="0" smtClean="0"/>
              <a:t>zlepší spojení </a:t>
            </a:r>
            <a:r>
              <a:rPr lang="cs-CZ" altLang="cs-CZ" dirty="0" smtClean="0">
                <a:cs typeface="Times New Roman" panose="02020603050405020304" pitchFamily="18" charset="0"/>
              </a:rPr>
              <a:t>regionu </a:t>
            </a:r>
            <a:r>
              <a:rPr lang="cs-CZ" altLang="cs-CZ" dirty="0" smtClean="0"/>
              <a:t>s okolními státy </a:t>
            </a:r>
            <a:r>
              <a:rPr lang="cs-CZ" altLang="cs-CZ" dirty="0" smtClean="0">
                <a:cs typeface="Times New Roman" panose="02020603050405020304" pitchFamily="18" charset="0"/>
              </a:rPr>
              <a:t>EU za účelem rozvoje jeho potenciálu, pokrytí potřeb obyvatel, návštěvníků i podnikatelských subjektů.</a:t>
            </a:r>
            <a:endParaRPr lang="cs-CZ" altLang="cs-CZ" dirty="0" smtClean="0">
              <a:solidFill>
                <a:srgbClr val="FF66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cs-CZ" altLang="cs-CZ" dirty="0" smtClean="0">
                <a:cs typeface="Times New Roman" panose="02020603050405020304" pitchFamily="18" charset="0"/>
              </a:rPr>
              <a:t>Projekt Komunikační </a:t>
            </a:r>
            <a:r>
              <a:rPr lang="cs-CZ" altLang="cs-CZ" dirty="0" err="1" smtClean="0">
                <a:cs typeface="Times New Roman" panose="02020603050405020304" pitchFamily="18" charset="0"/>
              </a:rPr>
              <a:t>Eurokoridor</a:t>
            </a:r>
            <a:r>
              <a:rPr lang="cs-CZ" altLang="cs-CZ" dirty="0" smtClean="0">
                <a:cs typeface="Times New Roman" panose="02020603050405020304" pitchFamily="18" charset="0"/>
              </a:rPr>
              <a:t> sever-jih (ECNS) by měl napomoci obnově tradičního dopravního spojení</a:t>
            </a:r>
            <a:r>
              <a:rPr lang="cs-CZ" altLang="cs-CZ" dirty="0" smtClean="0"/>
              <a:t> mezi severní a jižní Evropou</a:t>
            </a:r>
            <a:r>
              <a:rPr lang="cs-CZ" altLang="cs-CZ" dirty="0" smtClean="0"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cs-CZ" altLang="cs-CZ" dirty="0" smtClean="0">
                <a:cs typeface="Times New Roman" panose="02020603050405020304" pitchFamily="18" charset="0"/>
              </a:rPr>
              <a:t>Cíle projektu v oblasti dopravní infrastruktury:</a:t>
            </a:r>
          </a:p>
          <a:p>
            <a:pPr algn="just"/>
            <a:r>
              <a:rPr lang="cs-CZ" altLang="cs-CZ" dirty="0" smtClean="0">
                <a:cs typeface="Times New Roman" panose="02020603050405020304" pitchFamily="18" charset="0"/>
              </a:rPr>
              <a:t>-         vybudovat dálniční (rychlostní) spojení na trase Berlín – Praha – České Budějovice – Linec – Itálie (E55),</a:t>
            </a:r>
          </a:p>
          <a:p>
            <a:pPr algn="just"/>
            <a:r>
              <a:rPr lang="cs-CZ" altLang="cs-CZ" dirty="0" smtClean="0">
                <a:cs typeface="Times New Roman" panose="02020603050405020304" pitchFamily="18" charset="0"/>
              </a:rPr>
              <a:t>-         vybudovat železniční spojení na trase Štětín – Berlín – Praha - České Budějovice – Linec –Graz – Koper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 smtClean="0">
                <a:cs typeface="Times New Roman" panose="02020603050405020304" pitchFamily="18" charset="0"/>
              </a:rPr>
              <a:t>IV. tranzitní železniční koridor je jedním ze čtyř tranzitních železničních koridorů v České republice a na trase Děčín – Praha – České Budějovice – Horní Dvořiště propojuje ČR s evropskou sítí železnic. Na severu navazuje na trať směrem Drážďany, Berlín, na jihu naváže koridorová trať přes rakouský Linec do Slovinska a dále na jih Evropy. Práce na modernizaci koridoru by měly být dokončeny do roku 2016.</a:t>
            </a:r>
          </a:p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809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268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Terminál, radionavigace, světelná navigace,, rozšíření stojánky…. Cca 400 milionů Kč</a:t>
            </a:r>
          </a:p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851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527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dirty="0" smtClean="0"/>
              <a:t>Očekávání: 10 středních letounů denně.</a:t>
            </a:r>
            <a:r>
              <a:rPr lang="cs-CZ" baseline="0" dirty="0" smtClean="0"/>
              <a:t> </a:t>
            </a:r>
            <a:r>
              <a:rPr lang="cs-CZ" baseline="0" dirty="0" smtClean="0">
                <a:effectLst/>
              </a:rPr>
              <a:t>P</a:t>
            </a:r>
            <a:r>
              <a:rPr lang="cs-CZ" dirty="0" smtClean="0">
                <a:effectLst/>
              </a:rPr>
              <a:t>ravidelné i nepravidelné linky, osobní a nákladní lety, vnitřní lety, lety do evropských i zámořských destinací.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221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00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FontTx/>
              <a:buNone/>
            </a:pPr>
            <a:r>
              <a:rPr lang="cs-CZ" dirty="0" smtClean="0"/>
              <a:t>Největší investice Jihočeského kraje. </a:t>
            </a:r>
            <a:r>
              <a:rPr lang="cs-CZ" altLang="cs-CZ" sz="1400" dirty="0" smtClean="0">
                <a:latin typeface="Arial" panose="020B0604020202020204" pitchFamily="34" charset="0"/>
              </a:rPr>
              <a:t>Akcionáři společnosti Jihočeský kraj 50% město České </a:t>
            </a:r>
            <a:r>
              <a:rPr lang="cs-CZ" altLang="cs-CZ" sz="1200" dirty="0" smtClean="0">
                <a:latin typeface="Arial" panose="020B0604020202020204" pitchFamily="34" charset="0"/>
              </a:rPr>
              <a:t>Budějovice 50%. Vlastník areálu letiště - Jihočeský kraj</a:t>
            </a:r>
          </a:p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060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dirty="0" smtClean="0"/>
              <a:t>Veliká výhoda je</a:t>
            </a:r>
            <a:r>
              <a:rPr lang="cs-CZ" baseline="0" dirty="0" smtClean="0"/>
              <a:t> poloha letiště. Blízko ČB – 10 minut do centra města, 20 minut do Českého Krumlova (UNESCO EORLD HERITAGE)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376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95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dirty="0" smtClean="0"/>
              <a:t>Široký</a:t>
            </a:r>
            <a:r>
              <a:rPr lang="cs-CZ" baseline="0" dirty="0" smtClean="0"/>
              <a:t> potenciál pro komerční aktivity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47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91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656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99176-F6F7-4E76-8803-8D1FA90A2A2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4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83BEE-9944-4666-A289-1297F14A79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39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1FDA-1CAC-4F96-812D-125C87E111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825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5D181-CCA5-45D2-8309-F17C2D7633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0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nline obrázek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0CD031A-96C0-42ED-9F44-57B88B751C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72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2D8B3-63A5-41B4-A9C3-E092017E92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939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FA60F-875A-4451-8A79-3DE85BDC7F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8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3D2E6-83C6-4D02-BC0D-75FEF85EEB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89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A8E1D-ACC0-48F2-AE76-C0B2DC337A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768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FDEEB-52DD-44AD-8A0A-F5C060CEBA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911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45E0A-78D4-4484-B9CF-4B57049522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99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8B9A8-E748-4586-A08F-029F55C69A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97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41551-8F0D-4AB4-9B81-0ECB52B488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202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72C88C0-B3F9-48F2-A10C-7918CD1A292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Zveřejněné materiály\dnes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275856" y="0"/>
            <a:ext cx="5410200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200" b="1" dirty="0" smtClean="0"/>
              <a:t>Podpora podnikatelských příležitostí v Jihočeském kraji</a:t>
            </a:r>
            <a:r>
              <a:rPr lang="cs-CZ" altLang="cs-CZ" sz="3200" b="1" dirty="0" smtClean="0"/>
              <a:t/>
            </a:r>
            <a:br>
              <a:rPr lang="cs-CZ" altLang="cs-CZ" sz="3200" b="1" dirty="0" smtClean="0"/>
            </a:br>
            <a:r>
              <a:rPr lang="cs-CZ" altLang="cs-CZ" sz="1400" b="1" i="1" dirty="0" smtClean="0"/>
              <a:t>(S</a:t>
            </a:r>
            <a:r>
              <a:rPr lang="cs-CZ" sz="1400" b="1" i="1" dirty="0" smtClean="0"/>
              <a:t>upport to </a:t>
            </a:r>
            <a:r>
              <a:rPr lang="cs-CZ" sz="1400" b="1" i="1" dirty="0" smtClean="0"/>
              <a:t>business </a:t>
            </a:r>
            <a:r>
              <a:rPr lang="cs-CZ" sz="1400" b="1" i="1" dirty="0" err="1" smtClean="0"/>
              <a:t>opportunities</a:t>
            </a:r>
            <a:r>
              <a:rPr lang="cs-CZ" sz="1400" b="1" i="1" dirty="0" smtClean="0"/>
              <a:t> </a:t>
            </a:r>
            <a:r>
              <a:rPr lang="en-US" sz="1400" b="1" i="1" dirty="0" smtClean="0"/>
              <a:t>in </a:t>
            </a:r>
            <a:r>
              <a:rPr lang="en-US" sz="1400" b="1" i="1" dirty="0" smtClean="0"/>
              <a:t>the Region of South Bohemia</a:t>
            </a:r>
            <a:r>
              <a:rPr lang="cs-CZ" sz="1400" b="1" i="1" dirty="0" smtClean="0"/>
              <a:t>)</a:t>
            </a:r>
            <a:endParaRPr lang="cs-CZ" altLang="cs-CZ" sz="1200" b="1" i="1" dirty="0"/>
          </a:p>
          <a:p>
            <a:pPr algn="l">
              <a:spcBef>
                <a:spcPct val="50000"/>
              </a:spcBef>
            </a:pPr>
            <a:r>
              <a:rPr lang="cs-CZ" altLang="cs-CZ" sz="2000" b="1" dirty="0" smtClean="0"/>
              <a:t>Ing. </a:t>
            </a:r>
            <a:r>
              <a:rPr lang="cs-CZ" altLang="cs-CZ" sz="2000" b="1" dirty="0" smtClean="0"/>
              <a:t>Luboš Průcha</a:t>
            </a:r>
            <a:r>
              <a:rPr lang="cs-CZ" altLang="cs-CZ" sz="2000" b="1" dirty="0" smtClean="0"/>
              <a:t/>
            </a:r>
            <a:br>
              <a:rPr lang="cs-CZ" altLang="cs-CZ" sz="2000" b="1" dirty="0" smtClean="0"/>
            </a:br>
            <a:r>
              <a:rPr lang="cs-CZ" altLang="cs-CZ" sz="1100" b="1" dirty="0" smtClean="0"/>
              <a:t>vedoucí odboru regionál</a:t>
            </a:r>
            <a:r>
              <a:rPr lang="cs-CZ" altLang="cs-CZ" sz="1200" b="1" dirty="0" smtClean="0"/>
              <a:t>ního rozvoje</a:t>
            </a:r>
            <a:r>
              <a:rPr lang="cs-CZ" sz="1200" b="1" dirty="0" smtClean="0"/>
              <a:t>, </a:t>
            </a:r>
            <a:r>
              <a:rPr lang="cs-CZ" sz="1200" b="1" dirty="0"/>
              <a:t>územního plánování, stavebního řádu a </a:t>
            </a:r>
            <a:r>
              <a:rPr lang="cs-CZ" sz="1200" b="1" dirty="0" smtClean="0"/>
              <a:t>investic </a:t>
            </a:r>
            <a:r>
              <a:rPr lang="cs-CZ" sz="1200" b="1" i="1" dirty="0" smtClean="0"/>
              <a:t>(</a:t>
            </a:r>
            <a:r>
              <a:rPr lang="en-US" sz="1200" b="1" i="1" dirty="0"/>
              <a:t>Head of Regional Development Dept</a:t>
            </a:r>
            <a:r>
              <a:rPr lang="en-US" sz="1200" b="1" i="1" dirty="0" smtClean="0"/>
              <a:t>.</a:t>
            </a:r>
            <a:r>
              <a:rPr lang="cs-CZ" sz="1200" b="1" i="1" dirty="0" smtClean="0"/>
              <a:t>)</a:t>
            </a:r>
            <a:endParaRPr lang="cs-CZ" altLang="cs-CZ" sz="1200" b="1" i="1" dirty="0"/>
          </a:p>
        </p:txBody>
      </p:sp>
      <p:pic>
        <p:nvPicPr>
          <p:cNvPr id="2052" name="Picture 4" descr="U:\Zveřejněné materiály\dnes\vyse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9144000" cy="420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5E0A-78D4-4484-B9CF-4B57049522C7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9762" y="267319"/>
            <a:ext cx="3724733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Aktuální licence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Industrial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zone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-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airport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)</a:t>
            </a:r>
            <a:endParaRPr lang="cs-CZ" altLang="cs-CZ" sz="2000" b="1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1" y="176832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9559"/>
              </p:ext>
            </p:extLst>
          </p:nvPr>
        </p:nvGraphicFramePr>
        <p:xfrm>
          <a:off x="6675908" y="199851"/>
          <a:ext cx="181768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6" name="CorelDRAW" r:id="rId5" imgW="2703960" imgH="1266120" progId="CorelDRAW.Graphic.11">
                  <p:embed/>
                </p:oleObj>
              </mc:Choice>
              <mc:Fallback>
                <p:oleObj name="CorelDRAW" r:id="rId5" imgW="2703960" imgH="12661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908" y="199851"/>
                        <a:ext cx="1817688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1043608" y="1772816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Areál 300 ha</a:t>
            </a:r>
          </a:p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120 budov a objektů</a:t>
            </a:r>
          </a:p>
        </p:txBody>
      </p:sp>
      <p:pic>
        <p:nvPicPr>
          <p:cNvPr id="12" name="Picture 4" descr="F:\letiště foto\2011\letadla\2011_03_28 BA\pr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06" y="1410319"/>
            <a:ext cx="7259567" cy="515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356273" y="174979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kern="0" dirty="0" smtClean="0">
                <a:latin typeface="Arial" charset="0"/>
                <a:cs typeface="Arial" charset="0"/>
              </a:rPr>
              <a:t>Veřejné </a:t>
            </a:r>
            <a:r>
              <a:rPr lang="cs-CZ" sz="2000" b="1" kern="0" dirty="0">
                <a:latin typeface="Arial" charset="0"/>
                <a:cs typeface="Arial" charset="0"/>
              </a:rPr>
              <a:t>vnitrostátní a neveřejné mezinárodní letiště kategorie 4C</a:t>
            </a:r>
            <a:br>
              <a:rPr lang="cs-CZ" sz="2000" b="1" kern="0" dirty="0">
                <a:latin typeface="Arial" charset="0"/>
                <a:cs typeface="Arial" charset="0"/>
              </a:rPr>
            </a:br>
            <a:r>
              <a:rPr lang="cs-CZ" sz="2000" b="1" kern="0" dirty="0" err="1">
                <a:latin typeface="Arial" charset="0"/>
                <a:cs typeface="Arial" charset="0"/>
              </a:rPr>
              <a:t>Schengen</a:t>
            </a:r>
            <a:r>
              <a:rPr lang="cs-CZ" sz="2000" b="1" kern="0" dirty="0">
                <a:latin typeface="Arial" charset="0"/>
                <a:cs typeface="Arial" charset="0"/>
              </a:rPr>
              <a:t> i non </a:t>
            </a:r>
            <a:r>
              <a:rPr lang="cs-CZ" sz="2000" b="1" kern="0" dirty="0" err="1">
                <a:latin typeface="Arial" charset="0"/>
                <a:cs typeface="Arial" charset="0"/>
              </a:rPr>
              <a:t>Schengen</a:t>
            </a:r>
            <a:endParaRPr lang="cs-CZ" sz="2000" dirty="0">
              <a:latin typeface="Arial" charset="0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298489" y="52926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solidFill>
                  <a:srgbClr val="FFFF00"/>
                </a:solidFill>
              </a:rPr>
              <a:t>Prague - 135km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solidFill>
                  <a:srgbClr val="FFFF00"/>
                </a:solidFill>
              </a:rPr>
              <a:t>Tábor - 66km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solidFill>
                  <a:srgbClr val="FFFF00"/>
                </a:solidFill>
              </a:rPr>
              <a:t>Český Krumlov - 22km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solidFill>
                  <a:srgbClr val="FFFF00"/>
                </a:solidFill>
              </a:rPr>
              <a:t>Třeboň - 26km </a:t>
            </a:r>
            <a:endParaRPr lang="cs-CZ" altLang="cs-CZ" sz="1800" dirty="0">
              <a:solidFill>
                <a:srgbClr val="FFFF0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97598" y="5482430"/>
            <a:ext cx="4572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ct val="120000"/>
              <a:defRPr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PUBLIC DOMESTIC AIRPORT</a:t>
            </a:r>
            <a:endParaRPr lang="cs-CZ" sz="1600" b="1" dirty="0" smtClean="0">
              <a:solidFill>
                <a:schemeClr val="bg1"/>
              </a:solidFill>
              <a:cs typeface="Arial" charset="0"/>
            </a:endParaRPr>
          </a:p>
          <a:p>
            <a:pPr algn="ctr">
              <a:lnSpc>
                <a:spcPct val="80000"/>
              </a:lnSpc>
              <a:buClr>
                <a:schemeClr val="hlink"/>
              </a:buClr>
              <a:buSzPct val="120000"/>
              <a:defRPr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PRIVAT INTERNATIONAL AIRPORT </a:t>
            </a:r>
            <a:endParaRPr lang="cs-CZ" sz="1600" b="1" dirty="0" smtClean="0">
              <a:solidFill>
                <a:schemeClr val="bg1"/>
              </a:solidFill>
              <a:cs typeface="Arial" charset="0"/>
            </a:endParaRPr>
          </a:p>
          <a:p>
            <a:pPr algn="ctr">
              <a:lnSpc>
                <a:spcPct val="80000"/>
              </a:lnSpc>
              <a:buClr>
                <a:schemeClr val="hlink"/>
              </a:buClr>
              <a:buSzPct val="120000"/>
              <a:defRPr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CAT. 4C</a:t>
            </a:r>
            <a:r>
              <a:rPr lang="cs-CZ" sz="1600" b="1" dirty="0" smtClean="0">
                <a:solidFill>
                  <a:schemeClr val="bg1"/>
                </a:solidFill>
                <a:cs typeface="Arial" charset="0"/>
              </a:rPr>
              <a:t>   </a:t>
            </a: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WING SPAN TO 36 m</a:t>
            </a:r>
            <a:r>
              <a:rPr lang="cs-CZ" sz="1600" b="1" dirty="0" smtClean="0">
                <a:solidFill>
                  <a:schemeClr val="bg1"/>
                </a:solidFill>
                <a:cs typeface="Arial" charset="0"/>
              </a:rPr>
              <a:t> TEMPORARILY  VFR </a:t>
            </a:r>
            <a:r>
              <a:rPr lang="cs-CZ" sz="1600" b="1" dirty="0" err="1" smtClean="0">
                <a:solidFill>
                  <a:schemeClr val="bg1"/>
                </a:solidFill>
                <a:cs typeface="Arial" charset="0"/>
              </a:rPr>
              <a:t>day</a:t>
            </a:r>
            <a:endParaRPr lang="cs-CZ" sz="1600" b="1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9762" y="267319"/>
            <a:ext cx="3724733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I. Etapa modernizace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(1. Etap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modernization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)</a:t>
            </a:r>
            <a:endParaRPr lang="cs-CZ" altLang="cs-CZ" sz="2000" b="1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1" y="176832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9559"/>
              </p:ext>
            </p:extLst>
          </p:nvPr>
        </p:nvGraphicFramePr>
        <p:xfrm>
          <a:off x="6675908" y="199851"/>
          <a:ext cx="181768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1" name="CorelDRAW" r:id="rId5" imgW="2703960" imgH="1266120" progId="CorelDRAW.Graphic.11">
                  <p:embed/>
                </p:oleObj>
              </mc:Choice>
              <mc:Fallback>
                <p:oleObj name="CorelDRAW" r:id="rId5" imgW="2703960" imgH="12661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908" y="199851"/>
                        <a:ext cx="1817688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1043608" y="1772816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Areál 300 ha</a:t>
            </a:r>
          </a:p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120 budov a objektů</a:t>
            </a:r>
          </a:p>
        </p:txBody>
      </p:sp>
      <p:pic>
        <p:nvPicPr>
          <p:cNvPr id="12" name="Picture 2" descr="C:\Users\vodickova.LETISTE\Desktop\prezentace2012\P30513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1" r="7063" b="21698"/>
          <a:stretch>
            <a:fillRect/>
          </a:stretch>
        </p:blipFill>
        <p:spPr bwMode="auto">
          <a:xfrm>
            <a:off x="469587" y="2459657"/>
            <a:ext cx="38877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2312" y="2459657"/>
            <a:ext cx="4041775" cy="3024187"/>
          </a:xfrm>
          <a:prstGeom prst="rect">
            <a:avLst/>
          </a:prstGeom>
          <a:noFill/>
        </p:spPr>
      </p:pic>
      <p:sp>
        <p:nvSpPr>
          <p:cNvPr id="14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036396" cy="639762"/>
          </a:xfrm>
        </p:spPr>
        <p:txBody>
          <a:bodyPr/>
          <a:lstStyle/>
          <a:p>
            <a:r>
              <a:rPr lang="cs-CZ" altLang="cs-CZ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ADMINISTRATIVNÍ BUDOVA, ZASÍŤOVÁNÍ AREÁLU</a:t>
            </a:r>
            <a:br>
              <a:rPr lang="cs-CZ" altLang="cs-CZ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r>
              <a:rPr lang="cs-CZ" altLang="cs-CZ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cs-CZ" altLang="cs-CZ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cs-CZ" altLang="cs-CZ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r>
              <a:rPr lang="cs-CZ" altLang="cs-CZ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altLang="cs-CZ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043608" y="5488736"/>
            <a:ext cx="223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 smtClean="0"/>
              <a:t>PŘED REKONSTRUKCÍ </a:t>
            </a:r>
            <a:br>
              <a:rPr lang="cs-CZ" sz="1400" b="1" dirty="0" smtClean="0"/>
            </a:br>
            <a:r>
              <a:rPr lang="cs-CZ" sz="1400" b="1" dirty="0" smtClean="0"/>
              <a:t>FORMER</a:t>
            </a:r>
            <a:endParaRPr lang="cs-CZ" sz="1400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555223" y="5488735"/>
            <a:ext cx="2528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 smtClean="0"/>
              <a:t>PO REKONSTRUKCI</a:t>
            </a:r>
            <a:br>
              <a:rPr lang="cs-CZ" sz="1400" b="1" dirty="0" smtClean="0"/>
            </a:br>
            <a:r>
              <a:rPr lang="cs-CZ" sz="1400" b="1" dirty="0" smtClean="0"/>
              <a:t>AFTER RECONSTRUCTION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208743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9762" y="267319"/>
            <a:ext cx="3724733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I. Etapa modernizace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(1. Etap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modernization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)</a:t>
            </a:r>
            <a:endParaRPr lang="cs-CZ" altLang="cs-CZ" sz="2000" b="1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1" y="176832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9559"/>
              </p:ext>
            </p:extLst>
          </p:nvPr>
        </p:nvGraphicFramePr>
        <p:xfrm>
          <a:off x="6675908" y="199851"/>
          <a:ext cx="181768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CorelDRAW" r:id="rId5" imgW="2703960" imgH="1266120" progId="CorelDRAW.Graphic.11">
                  <p:embed/>
                </p:oleObj>
              </mc:Choice>
              <mc:Fallback>
                <p:oleObj name="CorelDRAW" r:id="rId5" imgW="2703960" imgH="12661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908" y="199851"/>
                        <a:ext cx="1817688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1043608" y="1772816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Areál 300 ha</a:t>
            </a:r>
          </a:p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120 budov a objektů</a:t>
            </a:r>
          </a:p>
        </p:txBody>
      </p:sp>
      <p:sp>
        <p:nvSpPr>
          <p:cNvPr id="14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036396" cy="639762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TWR + HANDLING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90304" y="5096539"/>
            <a:ext cx="223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 smtClean="0"/>
              <a:t>PŘED REKONSTRUKCÍ </a:t>
            </a:r>
            <a:br>
              <a:rPr lang="cs-CZ" sz="1400" b="1" dirty="0" smtClean="0"/>
            </a:br>
            <a:r>
              <a:rPr lang="cs-CZ" sz="1400" b="1" dirty="0" smtClean="0"/>
              <a:t>FORMER</a:t>
            </a:r>
            <a:endParaRPr lang="cs-CZ" sz="1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601919" y="5096538"/>
            <a:ext cx="2528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b="1" dirty="0" smtClean="0"/>
              <a:t>PO REKONSTRUKCI</a:t>
            </a:r>
            <a:br>
              <a:rPr lang="cs-CZ" sz="1400" b="1" dirty="0" smtClean="0"/>
            </a:br>
            <a:r>
              <a:rPr lang="cs-CZ" sz="1400" b="1" dirty="0" smtClean="0"/>
              <a:t>AFTER RECONSTRUCTION</a:t>
            </a:r>
            <a:endParaRPr lang="cs-CZ" sz="1400" b="1" dirty="0"/>
          </a:p>
        </p:txBody>
      </p:sp>
      <p:pic>
        <p:nvPicPr>
          <p:cNvPr id="15" name="Picture 3" descr="C:\Users\vodickova.LETISTE\Desktop\prezentace2012\P50900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6299" y="1979410"/>
            <a:ext cx="4041775" cy="3030538"/>
          </a:xfrm>
          <a:prstGeom prst="rect">
            <a:avLst/>
          </a:prstGeom>
          <a:noFill/>
        </p:spPr>
      </p:pic>
      <p:pic>
        <p:nvPicPr>
          <p:cNvPr id="17" name="Obrázek 10" descr="C:\Users\vodickova.LETISTE\Desktop\PC16107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3" r="19382" b="9895"/>
          <a:stretch>
            <a:fillRect/>
          </a:stretch>
        </p:blipFill>
        <p:spPr bwMode="auto">
          <a:xfrm>
            <a:off x="469587" y="1980998"/>
            <a:ext cx="388778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9762" y="267319"/>
            <a:ext cx="3724733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I. Etapa modernizace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(1. Etap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modernization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)</a:t>
            </a:r>
            <a:endParaRPr lang="cs-CZ" altLang="cs-CZ" sz="2000" b="1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1" y="176832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9559"/>
              </p:ext>
            </p:extLst>
          </p:nvPr>
        </p:nvGraphicFramePr>
        <p:xfrm>
          <a:off x="6675908" y="199851"/>
          <a:ext cx="181768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6" name="CorelDRAW" r:id="rId5" imgW="2703960" imgH="1266120" progId="CorelDRAW.Graphic.11">
                  <p:embed/>
                </p:oleObj>
              </mc:Choice>
              <mc:Fallback>
                <p:oleObj name="CorelDRAW" r:id="rId5" imgW="2703960" imgH="12661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908" y="199851"/>
                        <a:ext cx="1817688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1043608" y="1772816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Areál 300 ha</a:t>
            </a:r>
          </a:p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120 budov a objektů</a:t>
            </a:r>
          </a:p>
        </p:txBody>
      </p:sp>
      <p:sp>
        <p:nvSpPr>
          <p:cNvPr id="14" name="Zástupný symbol pro text 2"/>
          <p:cNvSpPr>
            <a:spLocks noGrp="1"/>
          </p:cNvSpPr>
          <p:nvPr>
            <p:ph type="body" idx="1"/>
          </p:nvPr>
        </p:nvSpPr>
        <p:spPr>
          <a:xfrm>
            <a:off x="553930" y="1379227"/>
            <a:ext cx="1785822" cy="45372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HELIPORT</a:t>
            </a:r>
            <a:endParaRPr lang="cs-CZ" altLang="cs-CZ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Zástupný symbol pro obsah 4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4524" r="15211" b="4726"/>
          <a:stretch>
            <a:fillRect/>
          </a:stretch>
        </p:blipFill>
        <p:spPr bwMode="auto">
          <a:xfrm>
            <a:off x="539552" y="1893093"/>
            <a:ext cx="71342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4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9762" y="267319"/>
            <a:ext cx="3724733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Co plánujeme dál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We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build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we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plan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to…)</a:t>
            </a:r>
            <a:endParaRPr lang="cs-CZ" altLang="cs-CZ" sz="2000" b="1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1" y="176832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9559"/>
              </p:ext>
            </p:extLst>
          </p:nvPr>
        </p:nvGraphicFramePr>
        <p:xfrm>
          <a:off x="6675908" y="199851"/>
          <a:ext cx="181768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2" name="CorelDRAW" r:id="rId5" imgW="2703960" imgH="1266120" progId="CorelDRAW.Graphic.11">
                  <p:embed/>
                </p:oleObj>
              </mc:Choice>
              <mc:Fallback>
                <p:oleObj name="CorelDRAW" r:id="rId5" imgW="2703960" imgH="12661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908" y="199851"/>
                        <a:ext cx="1817688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1043608" y="1772816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Areál 300 ha</a:t>
            </a:r>
          </a:p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120 budov a objektů</a:t>
            </a:r>
          </a:p>
        </p:txBody>
      </p:sp>
      <p:pic>
        <p:nvPicPr>
          <p:cNvPr id="9" name="Picture 6" descr="R:\Letiště\presentace JLČB a.s\prezentace 2009-2015\prezentace 2015\Gefos vizualizace\kompozice_01_termin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6542"/>
            <a:ext cx="771366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971600" y="1708183"/>
            <a:ext cx="4999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FontTx/>
              <a:buNone/>
            </a:pPr>
            <a:r>
              <a:rPr lang="cs-CZ" altLang="cs-CZ" sz="1600" b="1" dirty="0" smtClean="0">
                <a:solidFill>
                  <a:schemeClr val="tx1"/>
                </a:solidFill>
              </a:rPr>
              <a:t>Terminal, </a:t>
            </a:r>
            <a:r>
              <a:rPr lang="cs-CZ" altLang="cs-CZ" sz="1600" b="1" dirty="0" err="1" smtClean="0">
                <a:solidFill>
                  <a:schemeClr val="tx1"/>
                </a:solidFill>
              </a:rPr>
              <a:t>new</a:t>
            </a:r>
            <a:r>
              <a:rPr lang="cs-CZ" altLang="cs-CZ" sz="1600" b="1" dirty="0" smtClean="0">
                <a:solidFill>
                  <a:schemeClr val="tx1"/>
                </a:solidFill>
              </a:rPr>
              <a:t> </a:t>
            </a:r>
            <a:r>
              <a:rPr lang="cs-CZ" altLang="cs-CZ" sz="1600" b="1" dirty="0" err="1" smtClean="0">
                <a:solidFill>
                  <a:schemeClr val="tx1"/>
                </a:solidFill>
              </a:rPr>
              <a:t>radio</a:t>
            </a:r>
            <a:r>
              <a:rPr lang="cs-CZ" altLang="cs-CZ" sz="1600" b="1" dirty="0" smtClean="0">
                <a:solidFill>
                  <a:schemeClr val="tx1"/>
                </a:solidFill>
              </a:rPr>
              <a:t> - </a:t>
            </a:r>
            <a:r>
              <a:rPr lang="cs-CZ" altLang="cs-CZ" sz="1600" b="1" dirty="0" err="1" smtClean="0">
                <a:solidFill>
                  <a:schemeClr val="tx1"/>
                </a:solidFill>
              </a:rPr>
              <a:t>navigation</a:t>
            </a:r>
            <a:r>
              <a:rPr lang="cs-CZ" altLang="cs-CZ" sz="1600" b="1" dirty="0" smtClean="0">
                <a:solidFill>
                  <a:schemeClr val="tx1"/>
                </a:solidFill>
              </a:rPr>
              <a:t> </a:t>
            </a:r>
            <a:r>
              <a:rPr lang="cs-CZ" altLang="cs-CZ" sz="1600" b="1" dirty="0" err="1" smtClean="0">
                <a:solidFill>
                  <a:schemeClr val="tx1"/>
                </a:solidFill>
              </a:rPr>
              <a:t>devices</a:t>
            </a:r>
            <a:r>
              <a:rPr lang="cs-CZ" altLang="cs-CZ" sz="1600" b="1" dirty="0" smtClean="0">
                <a:solidFill>
                  <a:schemeClr val="tx1"/>
                </a:solidFill>
              </a:rPr>
              <a:t> and </a:t>
            </a:r>
            <a:r>
              <a:rPr lang="cs-CZ" altLang="cs-CZ" sz="1600" b="1" dirty="0" err="1" smtClean="0">
                <a:solidFill>
                  <a:schemeClr val="tx1"/>
                </a:solidFill>
              </a:rPr>
              <a:t>lighting</a:t>
            </a:r>
            <a:r>
              <a:rPr lang="cs-CZ" altLang="cs-CZ" sz="1600" b="1" dirty="0" smtClean="0">
                <a:solidFill>
                  <a:schemeClr val="tx1"/>
                </a:solidFill>
              </a:rPr>
              <a:t> </a:t>
            </a:r>
            <a:r>
              <a:rPr lang="cs-CZ" altLang="cs-CZ" sz="1600" b="1" dirty="0" err="1" smtClean="0">
                <a:solidFill>
                  <a:schemeClr val="tx1"/>
                </a:solidFill>
              </a:rPr>
              <a:t>system</a:t>
            </a:r>
            <a:endParaRPr lang="cs-CZ" altLang="cs-CZ" sz="16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102325" y="1222287"/>
            <a:ext cx="2720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400" b="1" dirty="0">
                <a:cs typeface="Arial" panose="020B0604020202020204" pitchFamily="34" charset="0"/>
              </a:rPr>
              <a:t>ROK 2017 – II. ETAPA  II.FÁZE</a:t>
            </a:r>
            <a:endParaRPr lang="cs-CZ" sz="1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938586" y="2330922"/>
            <a:ext cx="573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START: 2017                                   DOKONČENÍ (END): 2018</a:t>
            </a:r>
            <a:endParaRPr lang="cs-CZ" sz="1400" b="1" dirty="0"/>
          </a:p>
        </p:txBody>
      </p:sp>
      <p:sp>
        <p:nvSpPr>
          <p:cNvPr id="15" name="Zástupný symbol pro text 2"/>
          <p:cNvSpPr>
            <a:spLocks noGrp="1"/>
          </p:cNvSpPr>
          <p:nvPr>
            <p:ph type="body" idx="1"/>
          </p:nvPr>
        </p:nvSpPr>
        <p:spPr>
          <a:xfrm>
            <a:off x="755549" y="5445224"/>
            <a:ext cx="2232275" cy="431800"/>
          </a:xfrm>
        </p:spPr>
        <p:txBody>
          <a:bodyPr/>
          <a:lstStyle/>
          <a:p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Realizováno (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constructed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Zástupný symbol pro text 2"/>
          <p:cNvSpPr>
            <a:spLocks noGrp="1"/>
          </p:cNvSpPr>
          <p:nvPr>
            <p:ph type="body" idx="1"/>
          </p:nvPr>
        </p:nvSpPr>
        <p:spPr>
          <a:xfrm>
            <a:off x="2987824" y="4725144"/>
            <a:ext cx="2160240" cy="431800"/>
          </a:xfrm>
        </p:spPr>
        <p:txBody>
          <a:bodyPr/>
          <a:lstStyle/>
          <a:p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Realizováno (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constructed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Zástupný symbol pro text 2"/>
          <p:cNvSpPr>
            <a:spLocks noGrp="1"/>
          </p:cNvSpPr>
          <p:nvPr>
            <p:ph type="body" idx="1"/>
          </p:nvPr>
        </p:nvSpPr>
        <p:spPr>
          <a:xfrm>
            <a:off x="5576094" y="2745419"/>
            <a:ext cx="1954212" cy="863600"/>
          </a:xfrm>
        </p:spPr>
        <p:txBody>
          <a:bodyPr/>
          <a:lstStyle/>
          <a:p>
            <a:pPr algn="ctr"/>
            <a:r>
              <a:rPr lang="cs-CZ" alt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Dokončení 2018 </a:t>
            </a:r>
            <a:br>
              <a:rPr lang="cs-CZ" alt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cs-CZ" altLang="cs-CZ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86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9762" y="267319"/>
            <a:ext cx="3724733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Co plánujeme dál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We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build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)</a:t>
            </a:r>
            <a:endParaRPr lang="cs-CZ" altLang="cs-CZ" sz="2000" b="1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1" y="176832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9559"/>
              </p:ext>
            </p:extLst>
          </p:nvPr>
        </p:nvGraphicFramePr>
        <p:xfrm>
          <a:off x="6675908" y="199851"/>
          <a:ext cx="181768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4" name="CorelDRAW" r:id="rId5" imgW="2703960" imgH="1266120" progId="CorelDRAW.Graphic.11">
                  <p:embed/>
                </p:oleObj>
              </mc:Choice>
              <mc:Fallback>
                <p:oleObj name="CorelDRAW" r:id="rId5" imgW="2703960" imgH="12661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908" y="199851"/>
                        <a:ext cx="1817688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1043608" y="1772816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Areál 300 ha</a:t>
            </a:r>
          </a:p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120 budov a objektů</a:t>
            </a:r>
          </a:p>
        </p:txBody>
      </p:sp>
      <p:pic>
        <p:nvPicPr>
          <p:cNvPr id="9" name="Zástupný symbol pro obsah 4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5656" r="13525" b="12338"/>
          <a:stretch>
            <a:fillRect/>
          </a:stretch>
        </p:blipFill>
        <p:spPr bwMode="auto">
          <a:xfrm>
            <a:off x="500063" y="1600200"/>
            <a:ext cx="81438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0063" y="1196752"/>
            <a:ext cx="2991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TERMINAL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7502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4570" r="50818"/>
          <a:stretch>
            <a:fillRect/>
          </a:stretch>
        </p:blipFill>
        <p:spPr bwMode="auto">
          <a:xfrm>
            <a:off x="467647" y="1615281"/>
            <a:ext cx="8208962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9762" y="267319"/>
            <a:ext cx="3724733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Co očekáváme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We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expect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)</a:t>
            </a:r>
            <a:endParaRPr lang="cs-CZ" altLang="cs-CZ" sz="2000" b="1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1" y="176832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9559"/>
              </p:ext>
            </p:extLst>
          </p:nvPr>
        </p:nvGraphicFramePr>
        <p:xfrm>
          <a:off x="6675908" y="199851"/>
          <a:ext cx="181768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CorelDRAW" r:id="rId6" imgW="2703960" imgH="1266120" progId="CorelDRAW.Graphic.11">
                  <p:embed/>
                </p:oleObj>
              </mc:Choice>
              <mc:Fallback>
                <p:oleObj name="CorelDRAW" r:id="rId6" imgW="2703960" imgH="12661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908" y="199851"/>
                        <a:ext cx="1817688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délník 2"/>
          <p:cNvSpPr/>
          <p:nvPr/>
        </p:nvSpPr>
        <p:spPr>
          <a:xfrm>
            <a:off x="611560" y="1673589"/>
            <a:ext cx="4572000" cy="11757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FontTx/>
              <a:buChar char="-"/>
            </a:pPr>
            <a:r>
              <a:rPr lang="cs-CZ" altLang="cs-CZ" sz="1600" dirty="0">
                <a:solidFill>
                  <a:srgbClr val="231F20"/>
                </a:solidFill>
              </a:rPr>
              <a:t> </a:t>
            </a:r>
            <a:r>
              <a:rPr lang="cs-CZ" altLang="cs-CZ" sz="1600" dirty="0" smtClean="0">
                <a:solidFill>
                  <a:srgbClr val="231F20"/>
                </a:solidFill>
              </a:rPr>
              <a:t>R</a:t>
            </a:r>
            <a:r>
              <a:rPr lang="en-US" altLang="cs-CZ" sz="1600" dirty="0" err="1" smtClean="0">
                <a:solidFill>
                  <a:srgbClr val="231F20"/>
                </a:solidFill>
              </a:rPr>
              <a:t>egular</a:t>
            </a:r>
            <a:r>
              <a:rPr lang="en-US" altLang="cs-CZ" sz="1600" dirty="0" smtClean="0">
                <a:solidFill>
                  <a:srgbClr val="231F20"/>
                </a:solidFill>
              </a:rPr>
              <a:t> and irregular - chartered </a:t>
            </a:r>
            <a:r>
              <a:rPr lang="cs-CZ" altLang="cs-CZ" sz="1600" dirty="0" smtClean="0">
                <a:solidFill>
                  <a:srgbClr val="231F20"/>
                </a:solidFill>
              </a:rPr>
              <a:t>     </a:t>
            </a:r>
          </a:p>
          <a:p>
            <a:pPr algn="l">
              <a:buFontTx/>
              <a:buChar char="-"/>
            </a:pPr>
            <a:r>
              <a:rPr lang="cs-CZ" altLang="cs-CZ" sz="1600" dirty="0">
                <a:solidFill>
                  <a:srgbClr val="231F20"/>
                </a:solidFill>
              </a:rPr>
              <a:t> </a:t>
            </a:r>
            <a:r>
              <a:rPr lang="cs-CZ" altLang="cs-CZ" sz="1600" dirty="0" smtClean="0">
                <a:solidFill>
                  <a:srgbClr val="231F20"/>
                </a:solidFill>
              </a:rPr>
              <a:t>P</a:t>
            </a:r>
            <a:r>
              <a:rPr lang="en-US" altLang="cs-CZ" sz="1600" dirty="0" err="1" smtClean="0">
                <a:solidFill>
                  <a:srgbClr val="231F20"/>
                </a:solidFill>
              </a:rPr>
              <a:t>assenger</a:t>
            </a:r>
            <a:r>
              <a:rPr lang="en-US" altLang="cs-CZ" sz="1600" dirty="0" smtClean="0">
                <a:solidFill>
                  <a:srgbClr val="231F20"/>
                </a:solidFill>
              </a:rPr>
              <a:t> and cargo</a:t>
            </a:r>
            <a:r>
              <a:rPr lang="cs-CZ" altLang="cs-CZ" sz="1600" dirty="0" smtClean="0">
                <a:solidFill>
                  <a:srgbClr val="231F20"/>
                </a:solidFill>
              </a:rPr>
              <a:t> </a:t>
            </a:r>
            <a:r>
              <a:rPr lang="cs-CZ" altLang="cs-CZ" sz="1600" dirty="0" err="1" smtClean="0">
                <a:solidFill>
                  <a:srgbClr val="231F20"/>
                </a:solidFill>
              </a:rPr>
              <a:t>flights</a:t>
            </a:r>
            <a:endParaRPr lang="cs-CZ" altLang="cs-CZ" sz="1600" dirty="0" smtClean="0">
              <a:solidFill>
                <a:srgbClr val="231F20"/>
              </a:solidFill>
            </a:endParaRPr>
          </a:p>
          <a:p>
            <a:pPr algn="l">
              <a:buFontTx/>
              <a:buChar char="-"/>
            </a:pPr>
            <a:r>
              <a:rPr lang="cs-CZ" altLang="cs-CZ" sz="1600" dirty="0"/>
              <a:t>I</a:t>
            </a:r>
            <a:r>
              <a:rPr lang="en-US" altLang="cs-CZ" sz="1600" dirty="0" err="1" smtClean="0"/>
              <a:t>nternal</a:t>
            </a:r>
            <a:r>
              <a:rPr lang="en-US" altLang="cs-CZ" sz="1600" dirty="0" smtClean="0"/>
              <a:t> flights, flights </a:t>
            </a:r>
            <a:r>
              <a:rPr lang="cs-CZ" altLang="cs-CZ" sz="1600" dirty="0" smtClean="0"/>
              <a:t>to</a:t>
            </a:r>
            <a:r>
              <a:rPr lang="en-US" altLang="cs-CZ" sz="1600" dirty="0" smtClean="0"/>
              <a:t> European and </a:t>
            </a:r>
            <a:r>
              <a:rPr lang="cs-CZ" altLang="cs-CZ" sz="1600" dirty="0" smtClean="0"/>
              <a:t> </a:t>
            </a:r>
            <a:r>
              <a:rPr lang="en-US" altLang="cs-CZ" sz="1600" dirty="0" smtClean="0"/>
              <a:t>overseas</a:t>
            </a:r>
            <a:r>
              <a:rPr lang="cs-CZ" altLang="cs-CZ" sz="1600" dirty="0" smtClean="0"/>
              <a:t> </a:t>
            </a:r>
            <a:r>
              <a:rPr lang="en-US" altLang="cs-CZ" sz="1600" dirty="0" smtClean="0"/>
              <a:t>destinations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3203848" y="2622782"/>
            <a:ext cx="4933286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buClr>
                <a:schemeClr val="hlink"/>
              </a:buClr>
              <a:buSzPct val="120000"/>
              <a:buFontTx/>
              <a:buNone/>
            </a:pPr>
            <a:r>
              <a:rPr lang="cs-CZ" altLang="cs-CZ" sz="1400" b="1" dirty="0" smtClean="0"/>
              <a:t>Pravidelná </a:t>
            </a:r>
            <a:r>
              <a:rPr lang="cs-CZ" altLang="cs-CZ" sz="1400" b="1" dirty="0"/>
              <a:t>i nepravidelná – charterová doprava osob i nákladu</a:t>
            </a:r>
          </a:p>
          <a:p>
            <a:pPr algn="l" eaLnBrk="1" hangingPunct="1">
              <a:buClr>
                <a:schemeClr val="hlink"/>
              </a:buClr>
              <a:buSzPct val="120000"/>
              <a:buFontTx/>
              <a:buNone/>
            </a:pPr>
            <a:r>
              <a:rPr lang="cs-CZ" altLang="cs-CZ" sz="1400" b="1" dirty="0" smtClean="0"/>
              <a:t>Vnitrostátní </a:t>
            </a:r>
            <a:r>
              <a:rPr lang="cs-CZ" altLang="cs-CZ" sz="1400" b="1" dirty="0"/>
              <a:t>lety, lety po evropských i mimoevropských destinacích </a:t>
            </a:r>
          </a:p>
        </p:txBody>
      </p:sp>
    </p:spTree>
    <p:extLst>
      <p:ext uri="{BB962C8B-B14F-4D97-AF65-F5344CB8AC3E}">
        <p14:creationId xmlns:p14="http://schemas.microsoft.com/office/powerpoint/2010/main" val="180500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Zveřejněné materiály\dnes\podti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905000" y="2276872"/>
            <a:ext cx="53340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600" b="1" dirty="0" smtClean="0">
                <a:solidFill>
                  <a:srgbClr val="003366"/>
                </a:solidFill>
              </a:rPr>
              <a:t>Program zvýhodněných jihočeských úvěrů po podnikatele</a:t>
            </a:r>
          </a:p>
          <a:p>
            <a:pPr algn="ctr">
              <a:spcBef>
                <a:spcPct val="50000"/>
              </a:spcBef>
            </a:pPr>
            <a:r>
              <a:rPr lang="cs-CZ" sz="2400" b="1" dirty="0" smtClean="0"/>
              <a:t>(S</a:t>
            </a:r>
            <a:r>
              <a:rPr lang="en-US" sz="2400" b="1" dirty="0" err="1" smtClean="0"/>
              <a:t>ubsidized</a:t>
            </a:r>
            <a:r>
              <a:rPr lang="en-US" sz="2400" b="1" dirty="0" smtClean="0"/>
              <a:t> </a:t>
            </a:r>
            <a:r>
              <a:rPr lang="en-US" sz="2400" b="1" dirty="0"/>
              <a:t>loan from Czech-Moravian Guarantee and Development </a:t>
            </a:r>
            <a:r>
              <a:rPr lang="en-US" sz="2400" b="1" dirty="0" smtClean="0"/>
              <a:t>Bank</a:t>
            </a:r>
            <a:r>
              <a:rPr lang="cs-CZ" sz="2400" b="1" dirty="0" smtClean="0"/>
              <a:t>)</a:t>
            </a:r>
            <a:endParaRPr lang="cs-CZ" altLang="cs-CZ" sz="2400" b="1" dirty="0" smtClean="0">
              <a:solidFill>
                <a:srgbClr val="003366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5E0A-78D4-4484-B9CF-4B57049522C7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2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Zvýhodněný regionální úvěr pro podnikatele v Jihočeském kraji</a:t>
            </a:r>
            <a:endParaRPr lang="cs-CZ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85800" y="1419672"/>
            <a:ext cx="7772400" cy="4692352"/>
          </a:xfrm>
        </p:spPr>
        <p:txBody>
          <a:bodyPr/>
          <a:lstStyle/>
          <a:p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Program zvýhodněných regionálních úvěrů pro malé podnikatele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v Jihočeském kraji realizuje Jihočeský kraj ve spolupráci s Českomoravskou záruční a rozvojovou bankou, a.s., nepřetržitě již od roku </a:t>
            </a: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. Vzhledem ke značné oblibě ze strany podnikatelské veřejnosti byl tento program každoročně obnoven a každoročně byly rovněž vyčleněny finanční prostředky na poskytnutí dalších zvýhodněných úvěrů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5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 veřejné podpory, která nesmí přesáhnout omezení dané pravidlem de </a:t>
            </a:r>
            <a:r>
              <a:rPr lang="cs-CZ" sz="15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minimis</a:t>
            </a:r>
            <a:endParaRPr lang="cs-CZ" sz="15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O úvěr může žádat malý podnikatel zaměstnávající méně než 50 osob, příspěvková organizace zřízená obcí z Jihočeského kraje nebo obchodní korporace ovládaná obcí z Jihočeského kraje.</a:t>
            </a:r>
          </a:p>
          <a:p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je poskytovaná z prostředků Jihočeského kraje</a:t>
            </a:r>
          </a:p>
          <a:p>
            <a:pPr marL="0" indent="0">
              <a:buNone/>
            </a:pPr>
            <a:endParaRPr lang="cs-CZ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Výše úvěru až 1 mil. Kč, pro začínající podnikatele až 500 tis. Kč</a:t>
            </a:r>
          </a:p>
          <a:p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Pevná úroková sazba 4 % p. a. </a:t>
            </a:r>
          </a:p>
          <a:p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Splatnost úvěru až 6 let</a:t>
            </a: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Jednomu příjemci podpory může být poskytnuto více úvěrů, k datu podání žádosti o úvěr však celková částka nesmí přesáhnout 2 mil. Kč, resp. 1 mil. Kč v případě začínajícího podnikatele.</a:t>
            </a:r>
            <a:endParaRPr lang="cs-CZ" sz="1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5E0A-78D4-4484-B9CF-4B57049522C7}" type="slidenum">
              <a:rPr lang="cs-CZ" altLang="cs-CZ" smtClean="0"/>
              <a:pPr/>
              <a:t>18</a:t>
            </a:fld>
            <a:endParaRPr lang="cs-CZ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096000"/>
            <a:ext cx="247671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5800" y="71804"/>
            <a:ext cx="7772400" cy="1143000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Podmínky poskytnutí a čerpání úvěru</a:t>
            </a:r>
            <a:endParaRPr lang="cs-CZ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85800" y="836712"/>
            <a:ext cx="7772400" cy="5472608"/>
          </a:xfrm>
        </p:spPr>
        <p:txBody>
          <a:bodyPr/>
          <a:lstStyle/>
          <a:p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Úvěry mohou být poskytnuty k realizaci podnikatelských záměrů v Jihočeském kraji především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následujících oblastí dle CZ-NACE:</a:t>
            </a:r>
          </a:p>
          <a:p>
            <a:pPr>
              <a:buFontTx/>
              <a:buChar char="-"/>
            </a:pPr>
            <a:r>
              <a:rPr lang="cs-CZ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Průmyslová výroba</a:t>
            </a:r>
          </a:p>
          <a:p>
            <a:pPr>
              <a:buFontTx/>
              <a:buChar char="-"/>
            </a:pPr>
            <a:r>
              <a:rPr lang="cs-CZ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Stavební výroba</a:t>
            </a:r>
          </a:p>
          <a:p>
            <a:pPr>
              <a:buFontTx/>
              <a:buChar char="-"/>
            </a:pPr>
            <a:r>
              <a:rPr lang="cs-CZ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Maloobchod a velkoobchod</a:t>
            </a:r>
          </a:p>
          <a:p>
            <a:pPr>
              <a:buFontTx/>
              <a:buChar char="-"/>
            </a:pPr>
            <a:r>
              <a:rPr lang="cs-CZ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ICT</a:t>
            </a:r>
          </a:p>
          <a:p>
            <a:pPr>
              <a:buFontTx/>
              <a:buChar char="-"/>
            </a:pPr>
            <a:r>
              <a:rPr lang="cs-CZ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Ubytování a stravování</a:t>
            </a:r>
          </a:p>
          <a:p>
            <a:pPr>
              <a:buFontTx/>
              <a:buChar char="-"/>
            </a:pPr>
            <a:r>
              <a:rPr lang="cs-CZ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další ekonomické činnosti dle CZ-NACE</a:t>
            </a:r>
            <a:endParaRPr lang="cs-CZ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Způsobilé výdaje</a:t>
            </a:r>
          </a:p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Pořízení a rekonstrukce DHM</a:t>
            </a:r>
          </a:p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Pořízení DNM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Pořízení zásob, včetně drobného majetku</a:t>
            </a:r>
          </a:p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Pořízení drobného nehmotného majetku, pokud je vykazován jako náklad/výdaj</a:t>
            </a:r>
          </a:p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DPH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5E0A-78D4-4484-B9CF-4B57049522C7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066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Zveřejněné materiály\dnes\podti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195"/>
            <a:ext cx="9144000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690328" y="4077072"/>
            <a:ext cx="57633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600" b="1" dirty="0" err="1" smtClean="0">
                <a:solidFill>
                  <a:srgbClr val="003366"/>
                </a:solidFill>
              </a:rPr>
              <a:t>Eurokoridor</a:t>
            </a:r>
            <a:r>
              <a:rPr lang="cs-CZ" altLang="cs-CZ" sz="3600" b="1" dirty="0" smtClean="0">
                <a:solidFill>
                  <a:srgbClr val="003366"/>
                </a:solidFill>
              </a:rPr>
              <a:t> Sever - Jih</a:t>
            </a:r>
          </a:p>
          <a:p>
            <a:pPr algn="ctr">
              <a:spcBef>
                <a:spcPct val="50000"/>
              </a:spcBef>
            </a:pPr>
            <a:r>
              <a:rPr lang="cs-CZ" altLang="cs-CZ" sz="2400" b="1" dirty="0" smtClean="0">
                <a:solidFill>
                  <a:srgbClr val="003366"/>
                </a:solidFill>
              </a:rPr>
              <a:t>(</a:t>
            </a:r>
            <a:r>
              <a:rPr lang="cs-CZ" altLang="cs-CZ" sz="2400" b="1" dirty="0" err="1" smtClean="0">
                <a:solidFill>
                  <a:srgbClr val="003366"/>
                </a:solidFill>
              </a:rPr>
              <a:t>The</a:t>
            </a:r>
            <a:r>
              <a:rPr lang="cs-CZ" altLang="cs-CZ" sz="2400" b="1" dirty="0" smtClean="0">
                <a:solidFill>
                  <a:srgbClr val="003366"/>
                </a:solidFill>
              </a:rPr>
              <a:t> „</a:t>
            </a:r>
            <a:r>
              <a:rPr lang="cs-CZ" altLang="cs-CZ" sz="2400" b="1" dirty="0" err="1" smtClean="0">
                <a:solidFill>
                  <a:srgbClr val="003366"/>
                </a:solidFill>
              </a:rPr>
              <a:t>North</a:t>
            </a:r>
            <a:r>
              <a:rPr lang="cs-CZ" altLang="cs-CZ" sz="2400" b="1" dirty="0" smtClean="0">
                <a:solidFill>
                  <a:srgbClr val="003366"/>
                </a:solidFill>
              </a:rPr>
              <a:t> – </a:t>
            </a:r>
            <a:r>
              <a:rPr lang="cs-CZ" altLang="cs-CZ" sz="2400" b="1" dirty="0" err="1" smtClean="0">
                <a:solidFill>
                  <a:srgbClr val="003366"/>
                </a:solidFill>
              </a:rPr>
              <a:t>South</a:t>
            </a:r>
            <a:r>
              <a:rPr lang="cs-CZ" altLang="cs-CZ" sz="2400" b="1" dirty="0">
                <a:solidFill>
                  <a:srgbClr val="003366"/>
                </a:solidFill>
              </a:rPr>
              <a:t> </a:t>
            </a:r>
            <a:r>
              <a:rPr lang="cs-CZ" altLang="cs-CZ" sz="2400" b="1" dirty="0" smtClean="0">
                <a:solidFill>
                  <a:srgbClr val="003366"/>
                </a:solidFill>
              </a:rPr>
              <a:t>Euro </a:t>
            </a:r>
            <a:r>
              <a:rPr lang="cs-CZ" altLang="cs-CZ" sz="2400" b="1" dirty="0" err="1" smtClean="0">
                <a:solidFill>
                  <a:srgbClr val="003366"/>
                </a:solidFill>
              </a:rPr>
              <a:t>corridor</a:t>
            </a:r>
            <a:r>
              <a:rPr lang="cs-CZ" altLang="cs-CZ" sz="2400" b="1" dirty="0" smtClean="0">
                <a:solidFill>
                  <a:srgbClr val="003366"/>
                </a:solidFill>
              </a:rPr>
              <a:t> </a:t>
            </a:r>
            <a:r>
              <a:rPr lang="cs-CZ" altLang="cs-CZ" sz="2400" b="1" dirty="0">
                <a:solidFill>
                  <a:srgbClr val="003366"/>
                </a:solidFill>
              </a:rPr>
              <a:t>“)</a:t>
            </a:r>
            <a:endParaRPr lang="cs-CZ" altLang="cs-CZ" sz="3600" b="1" dirty="0">
              <a:solidFill>
                <a:srgbClr val="003366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5E0A-78D4-4484-B9CF-4B57049522C7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5800" y="71804"/>
            <a:ext cx="7772400" cy="1143000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Statistické údaje</a:t>
            </a:r>
            <a:endParaRPr lang="cs-CZ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896544"/>
          </a:xfrm>
        </p:spPr>
        <p:txBody>
          <a:bodyPr/>
          <a:lstStyle/>
          <a:p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Celkový počet uzavřených úvěrových smluv: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137 (od r. 2003)		z toho pro podnikatele s historií: 122</a:t>
            </a:r>
          </a:p>
          <a:p>
            <a:pPr marL="0" indent="0">
              <a:buNone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začínající podnikatelé: 7</a:t>
            </a:r>
          </a:p>
          <a:p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Celková výše úvěrů poskytnutých s využitím prostředků Kraje</a:t>
            </a:r>
            <a:b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(kumulativně):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103 723 723,- Kč (stav k 31.12.2016)</a:t>
            </a:r>
          </a:p>
          <a:p>
            <a:pPr marL="0" indent="0"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z toho pro podnikatele s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historií: 86 643 723,- Kč</a:t>
            </a:r>
          </a:p>
          <a:p>
            <a:pPr marL="0" indent="0">
              <a:buNone/>
            </a:pP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začínající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podnikatelé: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3 080 000,- Kč</a:t>
            </a:r>
          </a:p>
          <a:p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Nejčastější účel úvěru:</a:t>
            </a:r>
          </a:p>
          <a:p>
            <a:pPr marL="0" indent="0">
              <a:buNone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Pořízení zásob, stavebního materiálu</a:t>
            </a: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Pořízení strojů</a:t>
            </a: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Stavební úpravy, stavebnictví</a:t>
            </a: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Restaurace a ubytovací služby</a:t>
            </a: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Maloobchod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5E0A-78D4-4484-B9CF-4B57049522C7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621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:\Zveřejněné materiály\dnes\za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3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19672" y="4262338"/>
            <a:ext cx="6172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200" dirty="0" smtClean="0"/>
              <a:t>Děkuji za pozornost</a:t>
            </a:r>
            <a:br>
              <a:rPr lang="cs-CZ" altLang="cs-CZ" sz="3200" dirty="0" smtClean="0"/>
            </a:br>
            <a:r>
              <a:rPr lang="cs-CZ" altLang="cs-CZ" sz="3200" dirty="0"/>
              <a:t>T</a:t>
            </a:r>
            <a:r>
              <a:rPr lang="en-GB" sz="3200" dirty="0" smtClean="0"/>
              <a:t>hank </a:t>
            </a:r>
            <a:r>
              <a:rPr lang="en-GB" sz="3200" dirty="0"/>
              <a:t>you for your attention</a:t>
            </a:r>
            <a:endParaRPr lang="cs-CZ" altLang="cs-CZ" sz="32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5E0A-78D4-4484-B9CF-4B57049522C7}" type="slidenum">
              <a:rPr lang="cs-CZ" altLang="cs-CZ" smtClean="0"/>
              <a:pPr/>
              <a:t>21</a:t>
            </a:fld>
            <a:endParaRPr lang="cs-CZ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67383"/>
            <a:ext cx="870896" cy="762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4.81481E-6 L -7.5E-6 4.81481E-6 C 0.00225 -0.00371 0.00485 -0.00718 0.00711 -0.01111 C 0.00763 -0.01227 0.00763 -0.01389 0.00815 -0.01505 C 0.0092 -0.01783 0.01076 -0.02061 0.01215 -0.02315 C 0.01284 -0.02454 0.01354 -0.02593 0.01423 -0.02732 C 0.01527 -0.02917 0.01631 -0.03079 0.01718 -0.03287 C 0.0184 -0.03496 0.01944 -0.03727 0.02031 -0.03959 C 0.02673 -0.05556 0.02204 -0.04561 0.02638 -0.05463 C 0.02795 -0.06274 0.02708 -0.05811 0.02951 -0.06806 C 0.02985 -0.06945 0.03038 -0.07084 0.03055 -0.07223 C 0.03194 -0.08172 0.03107 -0.07686 0.0335 -0.08727 C 0.03385 -0.08843 0.0342 -0.09005 0.03454 -0.09121 C 0.03524 -0.09306 0.0361 -0.09491 0.03663 -0.09676 C 0.03715 -0.09792 0.03715 -0.09954 0.03767 -0.1007 C 0.04062 -0.10764 0.04062 -0.10764 0.04374 -0.11158 C 0.04635 -0.12199 0.04288 -0.10926 0.04687 -0.11991 C 0.04739 -0.12107 0.04739 -0.12269 0.04791 -0.12385 C 0.04913 -0.12732 0.04999 -0.12824 0.0519 -0.13079 C 0.0526 -0.13334 0.05277 -0.13658 0.05399 -0.13889 C 0.05468 -0.14028 0.05555 -0.14144 0.05607 -0.14283 C 0.05885 -0.15139 0.05659 -0.14931 0.06006 -0.1551 C 0.06076 -0.15625 0.06145 -0.15695 0.06215 -0.15787 C 0.06354 -0.16158 0.06458 -0.16551 0.06614 -0.16875 C 0.06683 -0.17014 0.0677 -0.1713 0.06822 -0.17292 C 0.06874 -0.17408 0.06874 -0.1757 0.06926 -0.17686 C 0.07135 -0.18241 0.07083 -0.17963 0.07343 -0.1838 C 0.07413 -0.18496 0.07482 -0.18635 0.07534 -0.18774 C 0.08176 -0.20255 0.07152 -0.18149 0.08159 -0.20139 C 0.08229 -0.20278 0.08263 -0.2044 0.0835 -0.20556 C 0.0842 -0.20649 0.08506 -0.20718 0.08558 -0.20834 C 0.08645 -0.20949 0.0868 -0.21111 0.08767 -0.21227 C 0.08958 -0.21528 0.09218 -0.21736 0.09374 -0.22037 C 0.09444 -0.22176 0.09496 -0.22338 0.09583 -0.22454 C 0.09774 -0.22662 0.09982 -0.22824 0.1019 -0.2301 C 0.10295 -0.23079 0.10416 -0.23149 0.10503 -0.23264 C 0.10572 -0.23357 0.10624 -0.23473 0.10711 -0.23542 C 0.11076 -0.23936 0.10902 -0.23727 0.11319 -0.23959 C 0.11458 -0.24028 0.11579 -0.24144 0.11718 -0.24213 C 0.11822 -0.24283 0.11926 -0.24306 0.12031 -0.24352 C 0.12135 -0.24422 0.12222 -0.24561 0.12343 -0.2463 C 0.12569 -0.24792 0.12812 -0.24908 0.13055 -0.25047 C 0.13246 -0.25139 0.13663 -0.25301 0.13663 -0.25301 C 0.14149 -0.25973 0.13524 -0.25162 0.14166 -0.25857 C 0.14253 -0.25926 0.14288 -0.26065 0.14374 -0.26135 C 0.14461 -0.26204 0.14583 -0.26204 0.14687 -0.26274 C 0.14826 -0.26343 0.14965 -0.26436 0.15086 -0.26528 C 0.1519 -0.26621 0.15295 -0.26736 0.15399 -0.26806 C 0.15659 -0.26991 0.15954 -0.2713 0.16215 -0.27361 C 0.16319 -0.27431 0.16406 -0.2757 0.16527 -0.27616 C 0.16649 -0.27709 0.16788 -0.27709 0.16926 -0.27755 C 0.1769 -0.28449 0.16718 -0.27639 0.17638 -0.28172 C 0.18593 -0.28704 0.16892 -0.28264 0.18767 -0.28565 C 0.18871 -0.28611 0.18958 -0.28681 0.19062 -0.28704 C 0.19201 -0.28774 0.1934 -0.28797 0.19479 -0.28843 C 0.19652 -0.28936 0.19808 -0.29051 0.19982 -0.29121 C 0.20121 -0.2919 0.2026 -0.29213 0.20399 -0.2926 C 0.20642 -0.29352 0.20867 -0.29445 0.2111 -0.29537 C 0.21215 -0.29561 0.21319 -0.2963 0.21423 -0.29653 C 0.21579 -0.29723 0.21753 -0.29746 0.21926 -0.29792 C 0.22222 -0.29885 0.22534 -0.30024 0.22847 -0.3007 C 0.23281 -0.30139 0.23732 -0.30162 0.24166 -0.30209 C 0.2434 -0.30255 0.24513 -0.30278 0.24687 -0.30348 C 0.24791 -0.30371 0.24878 -0.30463 0.24982 -0.30486 C 0.25295 -0.30556 0.25607 -0.30579 0.25902 -0.30625 C 0.26909 -0.30949 0.25555 -0.30533 0.2743 -0.3088 C 0.27534 -0.30903 0.27638 -0.30996 0.27742 -0.31019 C 0.27951 -0.31088 0.28142 -0.31135 0.2835 -0.31158 C 0.28836 -0.31227 0.29305 -0.3125 0.29791 -0.31297 C 0.31041 -0.31621 0.29288 -0.31181 0.31423 -0.31574 C 0.31562 -0.31598 0.31683 -0.31667 0.31822 -0.31713 C 0.32812 -0.31945 0.32291 -0.31736 0.3335 -0.31968 C 0.33697 -0.32061 0.34027 -0.32199 0.34374 -0.32246 C 0.34687 -0.32292 0.34982 -0.32315 0.35295 -0.32385 C 0.35468 -0.32408 0.35624 -0.325 0.35798 -0.32524 C 0.36545 -0.32593 0.37291 -0.32616 0.38055 -0.32662 C 0.38854 -0.32755 0.40156 -0.32917 0.40902 -0.32917 C 0.43767 -0.32917 0.46614 -0.32848 0.49479 -0.32801 L 0.51614 -0.32524 C 0.52065 -0.32477 0.52499 -0.32454 0.52951 -0.32385 C 0.5342 -0.32315 0.53906 -0.32223 0.54374 -0.32107 C 0.54913 -0.31968 0.55451 -0.31783 0.56006 -0.31713 L 0.57031 -0.31574 C 0.58315 -0.31227 0.56475 -0.3169 0.58558 -0.31297 C 0.58697 -0.31274 0.58819 -0.31181 0.58958 -0.31158 C 0.59791 -0.30996 0.59722 -0.31111 0.60399 -0.3088 C 0.60503 -0.30857 0.6059 -0.30787 0.60694 -0.30741 C 0.60972 -0.30649 0.61249 -0.30579 0.6151 -0.30486 L 0.61926 -0.30348 C 0.6243 -0.29908 0.62031 -0.30162 0.62742 -0.29931 C 0.63211 -0.29792 0.63367 -0.29699 0.63749 -0.29537 C 0.63854 -0.29445 0.63958 -0.29329 0.64062 -0.2926 C 0.64166 -0.2919 0.6427 -0.29167 0.64374 -0.29121 C 0.64548 -0.29028 0.64704 -0.28936 0.64878 -0.28843 C 0.65086 -0.2875 0.65485 -0.28565 0.65485 -0.28565 C 0.65972 -0.28149 0.6611 -0.2801 0.66822 -0.27616 C 0.66996 -0.27524 0.6717 -0.27454 0.67326 -0.27361 C 0.67656 -0.2713 0.68159 -0.26644 0.68454 -0.26389 C 0.6861 -0.2625 0.68767 -0.26065 0.68958 -0.25996 L 0.6927 -0.25857 C 0.69409 -0.25718 0.69548 -0.25602 0.6967 -0.2544 C 0.69791 -0.25324 0.6986 -0.25162 0.69982 -0.25047 C 0.70138 -0.24885 0.70329 -0.24792 0.70485 -0.2463 C 0.70572 -0.24561 0.70624 -0.24445 0.70694 -0.24352 C 0.70885 -0.24167 0.71128 -0.24051 0.71301 -0.2382 C 0.72013 -0.22871 0.71128 -0.24028 0.72117 -0.22871 C 0.72239 -0.22732 0.72326 -0.2257 0.7243 -0.22454 C 0.72968 -0.21875 0.7269 -0.22547 0.7335 -0.21366 C 0.73454 -0.21181 0.73541 -0.20973 0.73663 -0.20834 C 0.74426 -0.19792 0.73437 -0.21551 0.7427 -0.2 C 0.7434 -0.19885 0.74409 -0.19746 0.74479 -0.19607 C 0.74513 -0.19468 0.74513 -0.19306 0.74565 -0.1919 C 0.74652 -0.19074 0.74774 -0.19005 0.74878 -0.18912 C 0.74913 -0.18774 0.7493 -0.18635 0.74982 -0.18519 C 0.75121 -0.18125 0.7526 -0.17986 0.75485 -0.17686 C 0.7552 -0.1757 0.75538 -0.17408 0.7559 -0.17292 C 0.75729 -0.16899 0.75885 -0.1676 0.7611 -0.16459 C 0.76284 -0.15764 0.76093 -0.16343 0.7651 -0.15649 C 0.77152 -0.1463 0.76319 -0.15764 0.76926 -0.14977 C 0.77152 -0.14028 0.76857 -0.15047 0.77222 -0.14283 C 0.77308 -0.14121 0.77343 -0.13912 0.7743 -0.1375 C 0.77551 -0.13473 0.77725 -0.13218 0.77829 -0.1294 C 0.78454 -0.11297 0.77673 -0.13334 0.78246 -0.11991 C 0.78315 -0.11806 0.78367 -0.11621 0.78454 -0.11436 C 0.78576 -0.11158 0.78715 -0.10903 0.78854 -0.10625 L 0.79062 -0.10209 C 0.79131 -0.1007 0.79218 -0.09954 0.7927 -0.09815 C 0.79305 -0.09676 0.79305 -0.09514 0.79374 -0.09399 C 0.79548 -0.09098 0.79774 -0.08843 0.79982 -0.08588 L 0.80295 -0.08172 L 0.79982 -0.08172 L 0.79982 -0.08311 " pathEditMode="relative" ptsTypes="AAAAAAAAAAAAAAAAAAAAAAAAAAAAAAAAAA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:\Zveřejněné materiály\dnes\za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3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0" y="4876800"/>
            <a:ext cx="6172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200" dirty="0" smtClean="0"/>
              <a:t>Ing. Luboš Průcha</a:t>
            </a:r>
            <a:br>
              <a:rPr lang="cs-CZ" altLang="cs-CZ" sz="3200" dirty="0" smtClean="0"/>
            </a:br>
            <a:r>
              <a:rPr lang="cs-CZ" sz="3200" dirty="0"/>
              <a:t>tel: </a:t>
            </a:r>
            <a:r>
              <a:rPr lang="cs-CZ" sz="3200" dirty="0" smtClean="0"/>
              <a:t>+ 420 386 720 214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>email: pruchal@kraj-jihocesky.cz</a:t>
            </a:r>
            <a:endParaRPr lang="cs-CZ" dirty="0"/>
          </a:p>
          <a:p>
            <a:pPr algn="ctr">
              <a:spcBef>
                <a:spcPct val="50000"/>
              </a:spcBef>
            </a:pPr>
            <a:endParaRPr lang="cs-CZ" sz="32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5E0A-78D4-4484-B9CF-4B57049522C7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30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45381"/>
            <a:ext cx="5562600" cy="1143000"/>
          </a:xfrm>
        </p:spPr>
        <p:txBody>
          <a:bodyPr/>
          <a:lstStyle/>
          <a:p>
            <a:r>
              <a:rPr lang="cs-CZ" altLang="cs-CZ" sz="28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Eurokoridor</a:t>
            </a:r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Sever- Jih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000" dirty="0" smtClean="0">
                <a:solidFill>
                  <a:srgbClr val="003F7E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The</a:t>
            </a:r>
            <a:r>
              <a:rPr lang="cs-CZ" altLang="cs-CZ" sz="2000" dirty="0" smtClean="0">
                <a:solidFill>
                  <a:srgbClr val="003F7E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North-South</a:t>
            </a:r>
            <a:r>
              <a:rPr lang="cs-CZ" altLang="cs-CZ" sz="2000" dirty="0" smtClean="0">
                <a:solidFill>
                  <a:srgbClr val="003F7E"/>
                </a:solidFill>
                <a:latin typeface="Arial" panose="020B0604020202020204" pitchFamily="34" charset="0"/>
              </a:rPr>
              <a:t> Euro </a:t>
            </a:r>
            <a:r>
              <a:rPr lang="cs-CZ" altLang="cs-CZ" sz="2000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corridor</a:t>
            </a:r>
            <a:r>
              <a:rPr lang="cs-CZ" altLang="cs-CZ" sz="2000" dirty="0" smtClean="0">
                <a:solidFill>
                  <a:srgbClr val="003F7E"/>
                </a:solidFill>
                <a:latin typeface="Arial" panose="020B0604020202020204" pitchFamily="34" charset="0"/>
              </a:rPr>
              <a:t>)</a:t>
            </a:r>
            <a:endParaRPr lang="cs-CZ" altLang="cs-CZ" sz="2000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2646716" y="1388381"/>
            <a:ext cx="3810000" cy="109138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</a:pPr>
            <a:r>
              <a:rPr lang="cs-CZ" altLang="cs-CZ" sz="1800" b="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IV. tranzitní železniční koridor</a:t>
            </a:r>
            <a:r>
              <a:rPr lang="cs-CZ" altLang="cs-CZ" sz="1800" b="0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cs-CZ" altLang="cs-CZ" sz="1800" b="0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cs-CZ" altLang="cs-CZ" sz="1600" b="0" dirty="0" smtClean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4</a:t>
            </a:r>
            <a:r>
              <a:rPr lang="cs-CZ" altLang="cs-CZ" sz="1600" b="0" dirty="0" smtClean="0">
                <a:solidFill>
                  <a:srgbClr val="002060"/>
                </a:solidFill>
                <a:latin typeface="Arial" panose="020B0604020202020204" pitchFamily="34" charset="0"/>
              </a:rPr>
              <a:t>th Transit </a:t>
            </a:r>
            <a:r>
              <a:rPr lang="cs-CZ" altLang="cs-CZ" sz="1600" b="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railway</a:t>
            </a:r>
            <a:r>
              <a:rPr lang="cs-CZ" altLang="cs-CZ" sz="1600" b="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corridor</a:t>
            </a:r>
            <a:r>
              <a:rPr lang="cs-CZ" altLang="cs-CZ" sz="1600" b="0" dirty="0" smtClean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</a:pPr>
            <a:r>
              <a:rPr lang="cs-CZ" altLang="cs-CZ" sz="1800" b="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Dálnice D3 Praha – České Budějovice </a:t>
            </a:r>
            <a:r>
              <a:rPr lang="cs-CZ" altLang="cs-CZ" sz="1600" b="0" dirty="0" smtClean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600" b="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Highway</a:t>
            </a:r>
            <a:r>
              <a:rPr lang="cs-CZ" altLang="cs-CZ" sz="1600" b="0" dirty="0" smtClean="0">
                <a:solidFill>
                  <a:srgbClr val="002060"/>
                </a:solidFill>
                <a:latin typeface="Arial" panose="020B0604020202020204" pitchFamily="34" charset="0"/>
              </a:rPr>
              <a:t> D3 Prague – České Budějovice)</a:t>
            </a:r>
            <a:br>
              <a:rPr lang="cs-CZ" altLang="cs-CZ" sz="1600" b="0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cs-CZ" altLang="cs-CZ" sz="1600" b="0" dirty="0" smtClean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from the North-South Corridor to Energy, Transportation and Telecommunications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</a:t>
            </a:r>
            <a:r>
              <a:rPr lang="cs-CZ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6" descr="foto0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6" y="1545865"/>
            <a:ext cx="1979948" cy="496546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5" descr="vlak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019" y="1355725"/>
            <a:ext cx="1722263" cy="327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mapa dáln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2049" r="1639" b="1622"/>
          <a:stretch>
            <a:fillRect/>
          </a:stretch>
        </p:blipFill>
        <p:spPr bwMode="auto">
          <a:xfrm>
            <a:off x="2668420" y="3435761"/>
            <a:ext cx="4393323" cy="342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6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09528" y="212725"/>
            <a:ext cx="6228184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399"/>
                </a:solidFill>
                <a:latin typeface="Arial" panose="020B0604020202020204" pitchFamily="34" charset="0"/>
              </a:rPr>
              <a:t>Dálnice D3 / Rychlostní silnice R3 </a:t>
            </a:r>
            <a:br>
              <a:rPr lang="cs-CZ" altLang="cs-CZ" sz="2800" b="1" dirty="0" smtClean="0">
                <a:solidFill>
                  <a:srgbClr val="003399"/>
                </a:solidFill>
                <a:latin typeface="Arial" panose="020B0604020202020204" pitchFamily="34" charset="0"/>
              </a:rPr>
            </a:br>
            <a:r>
              <a:rPr lang="cs-CZ" altLang="cs-CZ" sz="2800" b="1" dirty="0" smtClean="0">
                <a:solidFill>
                  <a:srgbClr val="003399"/>
                </a:solidFill>
                <a:latin typeface="Arial" panose="020B0604020202020204" pitchFamily="34" charset="0"/>
              </a:rPr>
              <a:t>Rychlostní silnice R4</a:t>
            </a:r>
            <a:br>
              <a:rPr lang="cs-CZ" altLang="cs-CZ" sz="2800" b="1" dirty="0" smtClean="0">
                <a:solidFill>
                  <a:srgbClr val="003399"/>
                </a:solidFill>
                <a:latin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3399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b="1" dirty="0" err="1" smtClean="0">
                <a:solidFill>
                  <a:srgbClr val="003399"/>
                </a:solidFill>
                <a:latin typeface="Arial" panose="020B0604020202020204" pitchFamily="34" charset="0"/>
              </a:rPr>
              <a:t>Highway</a:t>
            </a:r>
            <a:r>
              <a:rPr lang="cs-CZ" altLang="cs-CZ" sz="2000" b="1" dirty="0" smtClean="0">
                <a:solidFill>
                  <a:srgbClr val="003399"/>
                </a:solidFill>
                <a:latin typeface="Arial" panose="020B0604020202020204" pitchFamily="34" charset="0"/>
              </a:rPr>
              <a:t> D3/ </a:t>
            </a:r>
            <a:r>
              <a:rPr lang="cs-CZ" altLang="cs-CZ" sz="2000" b="1" dirty="0" err="1" smtClean="0">
                <a:solidFill>
                  <a:srgbClr val="003399"/>
                </a:solidFill>
                <a:latin typeface="Arial" panose="020B0604020202020204" pitchFamily="34" charset="0"/>
              </a:rPr>
              <a:t>Expressway</a:t>
            </a:r>
            <a:r>
              <a:rPr lang="cs-CZ" altLang="cs-CZ" sz="2000" b="1" dirty="0" smtClean="0">
                <a:solidFill>
                  <a:srgbClr val="003399"/>
                </a:solidFill>
                <a:latin typeface="Arial" panose="020B0604020202020204" pitchFamily="34" charset="0"/>
              </a:rPr>
              <a:t> R3, R4)</a:t>
            </a:r>
            <a:endParaRPr lang="cs-CZ" altLang="cs-CZ" sz="2800" b="1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97836" y="1628800"/>
            <a:ext cx="4572000" cy="22406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003399"/>
                </a:solidFill>
              </a:rPr>
              <a:t>Zlepšení dostupnosti a přepravních podmínek regionu </a:t>
            </a:r>
            <a:r>
              <a:rPr lang="cs-CZ" altLang="cs-CZ" sz="1800" dirty="0" smtClean="0">
                <a:solidFill>
                  <a:srgbClr val="003399"/>
                </a:solidFill>
              </a:rPr>
              <a:t/>
            </a:r>
            <a:br>
              <a:rPr lang="cs-CZ" altLang="cs-CZ" sz="1800" dirty="0" smtClean="0">
                <a:solidFill>
                  <a:srgbClr val="003399"/>
                </a:solidFill>
              </a:rPr>
            </a:br>
            <a:r>
              <a:rPr lang="cs-CZ" altLang="cs-CZ" sz="1600" dirty="0" smtClean="0">
                <a:solidFill>
                  <a:srgbClr val="003399"/>
                </a:solidFill>
              </a:rPr>
              <a:t>(</a:t>
            </a:r>
            <a:r>
              <a:rPr lang="en-US" sz="1600" dirty="0" err="1" smtClean="0"/>
              <a:t>Improv</a:t>
            </a:r>
            <a:r>
              <a:rPr lang="cs-CZ" sz="1600" dirty="0" smtClean="0"/>
              <a:t>e</a:t>
            </a:r>
            <a:r>
              <a:rPr lang="en-US" sz="1600" dirty="0" smtClean="0"/>
              <a:t> </a:t>
            </a:r>
            <a:r>
              <a:rPr lang="en-US" sz="1600" dirty="0"/>
              <a:t>accessibility and transport conditions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en-US" sz="1600" dirty="0" smtClean="0"/>
              <a:t>Region</a:t>
            </a:r>
            <a:r>
              <a:rPr lang="cs-CZ" sz="1600" dirty="0" smtClean="0"/>
              <a:t>)</a:t>
            </a:r>
            <a:endParaRPr lang="cs-CZ" altLang="cs-CZ" sz="1600" dirty="0">
              <a:solidFill>
                <a:srgbClr val="003399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003399"/>
                </a:solidFill>
              </a:rPr>
              <a:t>Zlepšení spojení regionu s Prahou, Rakouskem a </a:t>
            </a:r>
            <a:r>
              <a:rPr lang="cs-CZ" altLang="cs-CZ" sz="1800" dirty="0" smtClean="0">
                <a:solidFill>
                  <a:srgbClr val="003399"/>
                </a:solidFill>
              </a:rPr>
              <a:t>Německem</a:t>
            </a:r>
            <a:br>
              <a:rPr lang="cs-CZ" altLang="cs-CZ" sz="1800" dirty="0" smtClean="0">
                <a:solidFill>
                  <a:srgbClr val="003399"/>
                </a:solidFill>
              </a:rPr>
            </a:br>
            <a:r>
              <a:rPr lang="cs-CZ" altLang="cs-CZ" sz="1600" dirty="0" smtClean="0">
                <a:solidFill>
                  <a:srgbClr val="002060"/>
                </a:solidFill>
              </a:rPr>
              <a:t>(</a:t>
            </a:r>
            <a:r>
              <a:rPr lang="cs-CZ" altLang="cs-CZ" sz="1600" dirty="0" err="1" smtClean="0">
                <a:solidFill>
                  <a:srgbClr val="002060"/>
                </a:solidFill>
              </a:rPr>
              <a:t>Improve</a:t>
            </a:r>
            <a:r>
              <a:rPr lang="cs-CZ" altLang="cs-CZ" sz="1600" dirty="0" smtClean="0">
                <a:solidFill>
                  <a:srgbClr val="002060"/>
                </a:solidFill>
              </a:rPr>
              <a:t> </a:t>
            </a:r>
            <a:r>
              <a:rPr lang="cs-CZ" altLang="cs-CZ" sz="1600" dirty="0" err="1">
                <a:solidFill>
                  <a:srgbClr val="002060"/>
                </a:solidFill>
              </a:rPr>
              <a:t>a</a:t>
            </a:r>
            <a:r>
              <a:rPr lang="cs-CZ" altLang="cs-CZ" sz="1600" dirty="0" err="1" smtClean="0">
                <a:solidFill>
                  <a:srgbClr val="002060"/>
                </a:solidFill>
              </a:rPr>
              <a:t>ccesibility</a:t>
            </a:r>
            <a:r>
              <a:rPr lang="cs-CZ" altLang="cs-CZ" sz="1600" dirty="0" smtClean="0">
                <a:solidFill>
                  <a:srgbClr val="002060"/>
                </a:solidFill>
              </a:rPr>
              <a:t> </a:t>
            </a:r>
            <a:r>
              <a:rPr lang="cs-CZ" altLang="cs-CZ" sz="1600" dirty="0" err="1" smtClean="0">
                <a:solidFill>
                  <a:srgbClr val="002060"/>
                </a:solidFill>
              </a:rPr>
              <a:t>with</a:t>
            </a:r>
            <a:r>
              <a:rPr lang="cs-CZ" altLang="cs-CZ" sz="1600" dirty="0" smtClean="0">
                <a:solidFill>
                  <a:srgbClr val="002060"/>
                </a:solidFill>
              </a:rPr>
              <a:t> Prague, </a:t>
            </a:r>
            <a:r>
              <a:rPr lang="cs-CZ" altLang="cs-CZ" sz="1600" dirty="0" err="1" smtClean="0">
                <a:solidFill>
                  <a:srgbClr val="002060"/>
                </a:solidFill>
              </a:rPr>
              <a:t>Austria</a:t>
            </a:r>
            <a:r>
              <a:rPr lang="cs-CZ" altLang="cs-CZ" sz="1600" dirty="0" smtClean="0">
                <a:solidFill>
                  <a:srgbClr val="002060"/>
                </a:solidFill>
              </a:rPr>
              <a:t> and </a:t>
            </a:r>
            <a:r>
              <a:rPr lang="cs-CZ" altLang="cs-CZ" sz="1600" dirty="0" err="1" smtClean="0">
                <a:solidFill>
                  <a:srgbClr val="002060"/>
                </a:solidFill>
              </a:rPr>
              <a:t>Germany</a:t>
            </a:r>
            <a:r>
              <a:rPr lang="cs-CZ" altLang="cs-CZ" sz="1600" dirty="0" smtClean="0">
                <a:solidFill>
                  <a:srgbClr val="002060"/>
                </a:solidFill>
              </a:rPr>
              <a:t>)</a:t>
            </a:r>
            <a:endParaRPr lang="cs-CZ" altLang="cs-CZ" sz="1600" dirty="0">
              <a:solidFill>
                <a:srgbClr val="002060"/>
              </a:solidFill>
            </a:endParaRPr>
          </a:p>
        </p:txBody>
      </p:sp>
      <p:pic>
        <p:nvPicPr>
          <p:cNvPr id="10" name="Picture 6" descr="G:\bednarova\mapa_velk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2" y="3872379"/>
            <a:ext cx="4586329" cy="285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U:\HELENA\BROŽURA\BROŽURA JČK pro NEBE -záloha 12.2.08\OREG\Fotky OREG\VEI3_0710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36" y="1700808"/>
            <a:ext cx="3776662" cy="2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83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Zveřejněné materiály\dnes\podti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905000" y="3861048"/>
            <a:ext cx="5334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600" b="1" dirty="0" smtClean="0">
                <a:solidFill>
                  <a:srgbClr val="003366"/>
                </a:solidFill>
              </a:rPr>
              <a:t>Jihočeské letiště České Budějovice</a:t>
            </a:r>
          </a:p>
          <a:p>
            <a:pPr algn="ctr">
              <a:spcBef>
                <a:spcPct val="50000"/>
              </a:spcBef>
            </a:pPr>
            <a:r>
              <a:rPr lang="cs-CZ" altLang="cs-CZ" sz="2400" b="1" dirty="0" smtClean="0">
                <a:solidFill>
                  <a:srgbClr val="003366"/>
                </a:solidFill>
              </a:rPr>
              <a:t>(</a:t>
            </a:r>
            <a:r>
              <a:rPr lang="cs-CZ" altLang="cs-CZ" sz="2400" b="1" dirty="0" err="1" smtClean="0">
                <a:solidFill>
                  <a:srgbClr val="003366"/>
                </a:solidFill>
              </a:rPr>
              <a:t>The</a:t>
            </a:r>
            <a:r>
              <a:rPr lang="cs-CZ" altLang="cs-CZ" sz="2400" b="1" dirty="0" smtClean="0">
                <a:solidFill>
                  <a:srgbClr val="003366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3366"/>
                </a:solidFill>
              </a:rPr>
              <a:t>South</a:t>
            </a:r>
            <a:r>
              <a:rPr lang="cs-CZ" altLang="cs-CZ" sz="2400" b="1" dirty="0" smtClean="0">
                <a:solidFill>
                  <a:srgbClr val="003366"/>
                </a:solidFill>
              </a:rPr>
              <a:t> Bohemian </a:t>
            </a:r>
            <a:r>
              <a:rPr lang="cs-CZ" altLang="cs-CZ" sz="2400" b="1" dirty="0" err="1">
                <a:solidFill>
                  <a:srgbClr val="003366"/>
                </a:solidFill>
              </a:rPr>
              <a:t>A</a:t>
            </a:r>
            <a:r>
              <a:rPr lang="cs-CZ" altLang="cs-CZ" sz="2400" b="1" dirty="0" err="1" smtClean="0">
                <a:solidFill>
                  <a:srgbClr val="003366"/>
                </a:solidFill>
              </a:rPr>
              <a:t>irport</a:t>
            </a:r>
            <a:r>
              <a:rPr lang="cs-CZ" altLang="cs-CZ" sz="2400" b="1" dirty="0" smtClean="0">
                <a:solidFill>
                  <a:srgbClr val="003366"/>
                </a:solidFill>
              </a:rPr>
              <a:t> České Budějovice </a:t>
            </a:r>
            <a:r>
              <a:rPr lang="cs-CZ" altLang="cs-CZ" sz="2400" b="1" dirty="0" err="1" smtClean="0">
                <a:solidFill>
                  <a:srgbClr val="003366"/>
                </a:solidFill>
              </a:rPr>
              <a:t>corp</a:t>
            </a:r>
            <a:r>
              <a:rPr lang="cs-CZ" altLang="cs-CZ" sz="2400" b="1" dirty="0" smtClean="0">
                <a:solidFill>
                  <a:srgbClr val="003366"/>
                </a:solidFill>
              </a:rPr>
              <a:t>.)</a:t>
            </a:r>
            <a:endParaRPr lang="cs-CZ" altLang="cs-CZ" sz="3600" b="1" dirty="0">
              <a:solidFill>
                <a:srgbClr val="003366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5E0A-78D4-4484-B9CF-4B57049522C7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v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09" y="2195339"/>
            <a:ext cx="5760591" cy="4326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39776" y="626095"/>
            <a:ext cx="3736131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Jihočeské letiště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The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South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Bohemian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Airport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České Budějovice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corp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.)</a:t>
            </a:r>
            <a:endParaRPr lang="cs-CZ" altLang="cs-CZ" sz="2000" b="1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9559"/>
              </p:ext>
            </p:extLst>
          </p:nvPr>
        </p:nvGraphicFramePr>
        <p:xfrm>
          <a:off x="6675908" y="199851"/>
          <a:ext cx="181768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CorelDRAW" r:id="rId6" imgW="2703960" imgH="1266120" progId="CorelDRAW.Graphic.11">
                  <p:embed/>
                </p:oleObj>
              </mc:Choice>
              <mc:Fallback>
                <p:oleObj name="CorelDRAW" r:id="rId6" imgW="2703960" imgH="12661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908" y="199851"/>
                        <a:ext cx="1817688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985924" y="1907208"/>
            <a:ext cx="7278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TRANSFORMACE VOJENSKÉ ZÁKLADNY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NA REGIONÁLNÍ MEZINÁRODNÍ LETIŠTĚ</a:t>
            </a:r>
          </a:p>
        </p:txBody>
      </p:sp>
    </p:spTree>
    <p:extLst>
      <p:ext uri="{BB962C8B-B14F-4D97-AF65-F5344CB8AC3E}">
        <p14:creationId xmlns:p14="http://schemas.microsoft.com/office/powerpoint/2010/main" val="7378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6407" y="200496"/>
            <a:ext cx="3874155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Napojení na 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silniční síť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Airport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and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roads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)</a:t>
            </a:r>
            <a:endParaRPr lang="cs-CZ" altLang="cs-CZ" sz="2800" b="1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1" y="176832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9559"/>
              </p:ext>
            </p:extLst>
          </p:nvPr>
        </p:nvGraphicFramePr>
        <p:xfrm>
          <a:off x="6675908" y="199851"/>
          <a:ext cx="181768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CorelDRAW" r:id="rId5" imgW="2703960" imgH="1266120" progId="CorelDRAW.Graphic.11">
                  <p:embed/>
                </p:oleObj>
              </mc:Choice>
              <mc:Fallback>
                <p:oleObj name="CorelDRAW" r:id="rId5" imgW="2703960" imgH="12661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908" y="199851"/>
                        <a:ext cx="1817688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12875"/>
            <a:ext cx="752475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10"/>
          <p:cNvSpPr>
            <a:spLocks/>
          </p:cNvSpPr>
          <p:nvPr/>
        </p:nvSpPr>
        <p:spPr bwMode="auto">
          <a:xfrm>
            <a:off x="3348038" y="1557338"/>
            <a:ext cx="4391025" cy="1063625"/>
          </a:xfrm>
          <a:custGeom>
            <a:avLst/>
            <a:gdLst>
              <a:gd name="T0" fmla="*/ 0 w 2766"/>
              <a:gd name="T1" fmla="*/ 2147483647 h 670"/>
              <a:gd name="T2" fmla="*/ 2147483647 w 2766"/>
              <a:gd name="T3" fmla="*/ 2147483647 h 670"/>
              <a:gd name="T4" fmla="*/ 2147483647 w 2766"/>
              <a:gd name="T5" fmla="*/ 2147483647 h 670"/>
              <a:gd name="T6" fmla="*/ 2147483647 w 2766"/>
              <a:gd name="T7" fmla="*/ 2147483647 h 670"/>
              <a:gd name="T8" fmla="*/ 0 60000 65536"/>
              <a:gd name="T9" fmla="*/ 0 60000 65536"/>
              <a:gd name="T10" fmla="*/ 0 60000 65536"/>
              <a:gd name="T11" fmla="*/ 0 60000 65536"/>
              <a:gd name="T12" fmla="*/ 0 w 2766"/>
              <a:gd name="T13" fmla="*/ 0 h 670"/>
              <a:gd name="T14" fmla="*/ 2766 w 2766"/>
              <a:gd name="T15" fmla="*/ 670 h 6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6" h="670">
                <a:moveTo>
                  <a:pt x="0" y="42"/>
                </a:moveTo>
                <a:cubicBezTo>
                  <a:pt x="166" y="50"/>
                  <a:pt x="698" y="0"/>
                  <a:pt x="996" y="90"/>
                </a:cubicBezTo>
                <a:cubicBezTo>
                  <a:pt x="1294" y="180"/>
                  <a:pt x="1496" y="494"/>
                  <a:pt x="1791" y="582"/>
                </a:cubicBezTo>
                <a:cubicBezTo>
                  <a:pt x="2086" y="670"/>
                  <a:pt x="2604" y="612"/>
                  <a:pt x="2766" y="618"/>
                </a:cubicBezTo>
              </a:path>
            </a:pathLst>
          </a:custGeom>
          <a:noFill/>
          <a:ln w="254000" cap="flat" cmpd="sng">
            <a:solidFill>
              <a:srgbClr val="FF3300">
                <a:alpha val="38823"/>
              </a:srgbClr>
            </a:solidFill>
            <a:prstDash val="solid"/>
            <a:round/>
            <a:headEnd type="stealth" w="med" len="sm"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292725" y="1557338"/>
            <a:ext cx="2298700" cy="5300662"/>
          </a:xfrm>
          <a:custGeom>
            <a:avLst/>
            <a:gdLst>
              <a:gd name="T0" fmla="*/ 2147483647 w 1448"/>
              <a:gd name="T1" fmla="*/ 0 h 3750"/>
              <a:gd name="T2" fmla="*/ 2147483647 w 1448"/>
              <a:gd name="T3" fmla="*/ 2147483647 h 3750"/>
              <a:gd name="T4" fmla="*/ 2147483647 w 1448"/>
              <a:gd name="T5" fmla="*/ 2147483647 h 3750"/>
              <a:gd name="T6" fmla="*/ 2147483647 w 1448"/>
              <a:gd name="T7" fmla="*/ 2147483647 h 3750"/>
              <a:gd name="T8" fmla="*/ 2147483647 w 1448"/>
              <a:gd name="T9" fmla="*/ 2147483647 h 37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8"/>
              <a:gd name="T16" fmla="*/ 0 h 3750"/>
              <a:gd name="T17" fmla="*/ 1448 w 1448"/>
              <a:gd name="T18" fmla="*/ 3750 h 37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8" h="3750">
                <a:moveTo>
                  <a:pt x="1389" y="0"/>
                </a:moveTo>
                <a:lnTo>
                  <a:pt x="1413" y="786"/>
                </a:lnTo>
                <a:cubicBezTo>
                  <a:pt x="1389" y="1133"/>
                  <a:pt x="1448" y="1664"/>
                  <a:pt x="1245" y="2082"/>
                </a:cubicBezTo>
                <a:cubicBezTo>
                  <a:pt x="1042" y="2500"/>
                  <a:pt x="390" y="3016"/>
                  <a:pt x="195" y="3294"/>
                </a:cubicBezTo>
                <a:cubicBezTo>
                  <a:pt x="0" y="3572"/>
                  <a:pt x="100" y="3655"/>
                  <a:pt x="75" y="3750"/>
                </a:cubicBezTo>
              </a:path>
            </a:pathLst>
          </a:custGeom>
          <a:noFill/>
          <a:ln w="381000">
            <a:solidFill>
              <a:srgbClr val="990099">
                <a:alpha val="38823"/>
              </a:srgbClr>
            </a:solidFill>
            <a:round/>
            <a:headEnd type="stealth" w="med" len="sm"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 rot="21424224">
            <a:off x="4356100" y="4365625"/>
            <a:ext cx="1238250" cy="2295525"/>
          </a:xfrm>
          <a:custGeom>
            <a:avLst/>
            <a:gdLst>
              <a:gd name="T0" fmla="*/ 0 w 780"/>
              <a:gd name="T1" fmla="*/ 2147483647 h 1446"/>
              <a:gd name="T2" fmla="*/ 2147483647 w 780"/>
              <a:gd name="T3" fmla="*/ 2147483647 h 1446"/>
              <a:gd name="T4" fmla="*/ 2147483647 w 780"/>
              <a:gd name="T5" fmla="*/ 2147483647 h 1446"/>
              <a:gd name="T6" fmla="*/ 2147483647 w 780"/>
              <a:gd name="T7" fmla="*/ 0 h 1446"/>
              <a:gd name="T8" fmla="*/ 0 60000 65536"/>
              <a:gd name="T9" fmla="*/ 0 60000 65536"/>
              <a:gd name="T10" fmla="*/ 0 60000 65536"/>
              <a:gd name="T11" fmla="*/ 0 60000 65536"/>
              <a:gd name="T12" fmla="*/ 0 w 780"/>
              <a:gd name="T13" fmla="*/ 0 h 1446"/>
              <a:gd name="T14" fmla="*/ 780 w 780"/>
              <a:gd name="T15" fmla="*/ 1446 h 14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0" h="1446">
                <a:moveTo>
                  <a:pt x="0" y="1446"/>
                </a:moveTo>
                <a:cubicBezTo>
                  <a:pt x="36" y="1405"/>
                  <a:pt x="122" y="1389"/>
                  <a:pt x="210" y="1200"/>
                </a:cubicBezTo>
                <a:cubicBezTo>
                  <a:pt x="298" y="1011"/>
                  <a:pt x="433" y="512"/>
                  <a:pt x="528" y="312"/>
                </a:cubicBezTo>
                <a:cubicBezTo>
                  <a:pt x="623" y="112"/>
                  <a:pt x="728" y="65"/>
                  <a:pt x="780" y="0"/>
                </a:cubicBezTo>
              </a:path>
            </a:pathLst>
          </a:custGeom>
          <a:noFill/>
          <a:ln w="101600" cap="flat" cmpd="sng">
            <a:solidFill>
              <a:srgbClr val="2CB1AE">
                <a:alpha val="61960"/>
              </a:srgbClr>
            </a:solidFill>
            <a:prstDash val="solid"/>
            <a:round/>
            <a:headEnd type="none" w="med" len="sm"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Arc 19"/>
          <p:cNvSpPr>
            <a:spLocks/>
          </p:cNvSpPr>
          <p:nvPr/>
        </p:nvSpPr>
        <p:spPr bwMode="auto">
          <a:xfrm rot="8887097" flipH="1">
            <a:off x="4787900" y="2708275"/>
            <a:ext cx="1751013" cy="1897063"/>
          </a:xfrm>
          <a:custGeom>
            <a:avLst/>
            <a:gdLst>
              <a:gd name="T0" fmla="*/ 0 w 41674"/>
              <a:gd name="T1" fmla="*/ 2147483647 h 41697"/>
              <a:gd name="T2" fmla="*/ 2147483647 w 41674"/>
              <a:gd name="T3" fmla="*/ 2147483647 h 41697"/>
              <a:gd name="T4" fmla="*/ 2147483647 w 41674"/>
              <a:gd name="T5" fmla="*/ 2147483647 h 41697"/>
              <a:gd name="T6" fmla="*/ 0 60000 65536"/>
              <a:gd name="T7" fmla="*/ 0 60000 65536"/>
              <a:gd name="T8" fmla="*/ 0 60000 65536"/>
              <a:gd name="T9" fmla="*/ 0 w 41674"/>
              <a:gd name="T10" fmla="*/ 0 h 41697"/>
              <a:gd name="T11" fmla="*/ 41674 w 41674"/>
              <a:gd name="T12" fmla="*/ 41697 h 416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674" h="41697" fill="none" extrusionOk="0">
                <a:moveTo>
                  <a:pt x="0" y="13625"/>
                </a:moveTo>
                <a:cubicBezTo>
                  <a:pt x="3267" y="5399"/>
                  <a:pt x="11223" y="-1"/>
                  <a:pt x="20074" y="0"/>
                </a:cubicBezTo>
                <a:cubicBezTo>
                  <a:pt x="32003" y="0"/>
                  <a:pt x="41674" y="9670"/>
                  <a:pt x="41674" y="21600"/>
                </a:cubicBezTo>
                <a:cubicBezTo>
                  <a:pt x="41674" y="30473"/>
                  <a:pt x="36246" y="38445"/>
                  <a:pt x="27990" y="41697"/>
                </a:cubicBezTo>
              </a:path>
              <a:path w="41674" h="41697" stroke="0" extrusionOk="0">
                <a:moveTo>
                  <a:pt x="0" y="13625"/>
                </a:moveTo>
                <a:cubicBezTo>
                  <a:pt x="3267" y="5399"/>
                  <a:pt x="11223" y="-1"/>
                  <a:pt x="20074" y="0"/>
                </a:cubicBezTo>
                <a:cubicBezTo>
                  <a:pt x="32003" y="0"/>
                  <a:pt x="41674" y="9670"/>
                  <a:pt x="41674" y="21600"/>
                </a:cubicBezTo>
                <a:cubicBezTo>
                  <a:pt x="41674" y="30473"/>
                  <a:pt x="36246" y="38445"/>
                  <a:pt x="27990" y="41697"/>
                </a:cubicBezTo>
                <a:lnTo>
                  <a:pt x="20074" y="21600"/>
                </a:lnTo>
                <a:lnTo>
                  <a:pt x="0" y="13625"/>
                </a:lnTo>
                <a:close/>
              </a:path>
            </a:pathLst>
          </a:custGeom>
          <a:noFill/>
          <a:ln w="101600">
            <a:solidFill>
              <a:srgbClr val="2CB1AE">
                <a:alpha val="61960"/>
              </a:srgbClr>
            </a:solidFill>
            <a:round/>
            <a:headEnd type="stealth" w="med" len="sm"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Obdélník 6"/>
          <p:cNvSpPr>
            <a:spLocks noChangeArrowheads="1"/>
          </p:cNvSpPr>
          <p:nvPr/>
        </p:nvSpPr>
        <p:spPr bwMode="auto">
          <a:xfrm>
            <a:off x="6589713" y="1399386"/>
            <a:ext cx="1690687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2200" b="1" dirty="0">
                <a:solidFill>
                  <a:srgbClr val="FFFF00"/>
                </a:solidFill>
                <a:latin typeface="Arial" panose="020B0604020202020204" pitchFamily="34" charset="0"/>
              </a:rPr>
              <a:t>plánovaný</a:t>
            </a:r>
          </a:p>
          <a:p>
            <a:pPr algn="ctr" eaLnBrk="1" hangingPunct="1">
              <a:buFontTx/>
              <a:buNone/>
            </a:pPr>
            <a:r>
              <a:rPr lang="cs-CZ" altLang="cs-CZ" sz="2200" b="1" dirty="0">
                <a:solidFill>
                  <a:srgbClr val="FFFF00"/>
                </a:solidFill>
                <a:latin typeface="Arial" panose="020B0604020202020204" pitchFamily="34" charset="0"/>
              </a:rPr>
              <a:t>Dálniční</a:t>
            </a:r>
          </a:p>
          <a:p>
            <a:pPr algn="ctr" eaLnBrk="1" hangingPunct="1">
              <a:buFontTx/>
              <a:buNone/>
            </a:pPr>
            <a:r>
              <a:rPr lang="cs-CZ" altLang="cs-CZ" sz="2200" b="1" dirty="0">
                <a:solidFill>
                  <a:srgbClr val="FFFF00"/>
                </a:solidFill>
                <a:latin typeface="Arial" panose="020B0604020202020204" pitchFamily="34" charset="0"/>
              </a:rPr>
              <a:t>Obchvat</a:t>
            </a:r>
          </a:p>
          <a:p>
            <a:pPr algn="ctr" eaLnBrk="1" hangingPunct="1">
              <a:buFontTx/>
              <a:buNone/>
            </a:pPr>
            <a:r>
              <a:rPr lang="cs-CZ" altLang="cs-CZ" sz="2200" b="1" dirty="0">
                <a:solidFill>
                  <a:srgbClr val="FFFF00"/>
                </a:solidFill>
                <a:latin typeface="Arial" panose="020B0604020202020204" pitchFamily="34" charset="0"/>
              </a:rPr>
              <a:t>města</a:t>
            </a:r>
          </a:p>
        </p:txBody>
      </p:sp>
      <p:sp>
        <p:nvSpPr>
          <p:cNvPr id="2" name="Obdélník 1"/>
          <p:cNvSpPr/>
          <p:nvPr/>
        </p:nvSpPr>
        <p:spPr>
          <a:xfrm>
            <a:off x="2911999" y="6515452"/>
            <a:ext cx="4126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Plánovaná jižní tangenta k letišti</a:t>
            </a:r>
          </a:p>
        </p:txBody>
      </p:sp>
      <p:sp>
        <p:nvSpPr>
          <p:cNvPr id="3" name="Obdélník 2"/>
          <p:cNvSpPr/>
          <p:nvPr/>
        </p:nvSpPr>
        <p:spPr>
          <a:xfrm>
            <a:off x="5350765" y="5216912"/>
            <a:ext cx="1687685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altLang="cs-CZ" sz="1600" b="1" dirty="0" err="1" smtClean="0">
                <a:solidFill>
                  <a:srgbClr val="FFFF00"/>
                </a:solidFill>
              </a:rPr>
              <a:t>Planed</a:t>
            </a:r>
            <a:r>
              <a:rPr lang="cs-CZ" altLang="cs-CZ" sz="1600" b="1" dirty="0" smtClean="0">
                <a:solidFill>
                  <a:srgbClr val="FFFF00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cs-CZ" altLang="cs-CZ" sz="1600" b="1" dirty="0" err="1" smtClean="0">
                <a:solidFill>
                  <a:srgbClr val="FFFF00"/>
                </a:solidFill>
              </a:rPr>
              <a:t>Higway</a:t>
            </a:r>
            <a:r>
              <a:rPr lang="cs-CZ" altLang="cs-CZ" sz="1600" b="1" dirty="0" smtClean="0">
                <a:solidFill>
                  <a:srgbClr val="FFFF00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cs-CZ" altLang="cs-CZ" sz="1600" b="1" dirty="0" smtClean="0">
                <a:solidFill>
                  <a:srgbClr val="FFFF00"/>
                </a:solidFill>
              </a:rPr>
              <a:t>Bypass</a:t>
            </a:r>
            <a:endParaRPr lang="cs-CZ" altLang="cs-CZ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9762" y="267319"/>
            <a:ext cx="3724733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Jihočeské letiště</a:t>
            </a:r>
            <a:b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(Runway and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taxiways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)</a:t>
            </a:r>
            <a:endParaRPr lang="cs-CZ" altLang="cs-CZ" sz="2000" b="1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1" y="176832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9559"/>
              </p:ext>
            </p:extLst>
          </p:nvPr>
        </p:nvGraphicFramePr>
        <p:xfrm>
          <a:off x="6675908" y="199851"/>
          <a:ext cx="181768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CorelDRAW" r:id="rId5" imgW="2703960" imgH="1266120" progId="CorelDRAW.Graphic.11">
                  <p:embed/>
                </p:oleObj>
              </mc:Choice>
              <mc:Fallback>
                <p:oleObj name="CorelDRAW" r:id="rId5" imgW="2703960" imgH="12661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908" y="199851"/>
                        <a:ext cx="1817688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Zástupný symbol pro obsah 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18324" r="9126" b="9064"/>
          <a:stretch>
            <a:fillRect/>
          </a:stretch>
        </p:blipFill>
        <p:spPr bwMode="auto">
          <a:xfrm>
            <a:off x="827088" y="1484313"/>
            <a:ext cx="7273925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43608" y="1772816"/>
            <a:ext cx="6587824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rgbClr val="FFC000"/>
                </a:solidFill>
              </a:rPr>
              <a:t>Areál 300 </a:t>
            </a:r>
            <a:r>
              <a:rPr lang="cs-CZ" altLang="cs-CZ" sz="2800" b="1" dirty="0" smtClean="0">
                <a:solidFill>
                  <a:srgbClr val="FFC000"/>
                </a:solidFill>
              </a:rPr>
              <a:t>ha </a:t>
            </a:r>
            <a:r>
              <a:rPr lang="cs-CZ" altLang="cs-CZ" sz="2800" b="1" dirty="0" smtClean="0">
                <a:solidFill>
                  <a:schemeClr val="bg1"/>
                </a:solidFill>
              </a:rPr>
              <a:t>(Area 300 ha)</a:t>
            </a:r>
            <a:endParaRPr lang="cs-CZ" altLang="cs-CZ" sz="2800" b="1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rgbClr val="FFC000"/>
                </a:solidFill>
              </a:rPr>
              <a:t>120 budov a </a:t>
            </a:r>
            <a:r>
              <a:rPr lang="cs-CZ" altLang="cs-CZ" sz="2800" b="1" dirty="0" smtClean="0">
                <a:solidFill>
                  <a:srgbClr val="FFC000"/>
                </a:solidFill>
              </a:rPr>
              <a:t>objektů </a:t>
            </a:r>
            <a:r>
              <a:rPr lang="cs-CZ" altLang="cs-CZ" sz="2800" b="1" dirty="0" smtClean="0">
                <a:solidFill>
                  <a:schemeClr val="bg1"/>
                </a:solidFill>
              </a:rPr>
              <a:t>(120 </a:t>
            </a:r>
            <a:r>
              <a:rPr lang="cs-CZ" altLang="cs-CZ" sz="2800" b="1" dirty="0" err="1" smtClean="0">
                <a:solidFill>
                  <a:schemeClr val="bg1"/>
                </a:solidFill>
              </a:rPr>
              <a:t>buildings</a:t>
            </a:r>
            <a:r>
              <a:rPr lang="cs-CZ" altLang="cs-CZ" sz="2800" b="1" dirty="0" smtClean="0">
                <a:solidFill>
                  <a:schemeClr val="bg1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bg1"/>
                </a:solidFill>
              </a:rPr>
              <a:t>objects</a:t>
            </a:r>
            <a:r>
              <a:rPr lang="cs-CZ" altLang="cs-CZ" sz="2800" b="1" dirty="0" smtClean="0">
                <a:solidFill>
                  <a:schemeClr val="bg1"/>
                </a:solidFill>
              </a:rPr>
              <a:t>) </a:t>
            </a:r>
            <a:endParaRPr lang="cs-CZ" altLang="cs-CZ" sz="2800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074764" y="4149080"/>
            <a:ext cx="6556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</a:pPr>
            <a:r>
              <a:rPr lang="cs-CZ" altLang="cs-CZ" sz="2400" b="1" dirty="0">
                <a:solidFill>
                  <a:schemeClr val="bg1">
                    <a:lumMod val="85000"/>
                  </a:schemeClr>
                </a:solidFill>
              </a:rPr>
              <a:t>RWY 2500x45m (beton 80m</a:t>
            </a:r>
            <a:r>
              <a:rPr lang="cs-CZ" altLang="cs-CZ" sz="2400" b="1" dirty="0" smtClean="0">
                <a:solidFill>
                  <a:schemeClr val="bg1">
                    <a:lumMod val="85000"/>
                  </a:schemeClr>
                </a:solidFill>
              </a:rPr>
              <a:t>) (</a:t>
            </a:r>
            <a:r>
              <a:rPr lang="cs-CZ" altLang="cs-CZ" sz="2400" b="1" dirty="0" err="1" smtClean="0">
                <a:solidFill>
                  <a:schemeClr val="bg1">
                    <a:lumMod val="85000"/>
                  </a:schemeClr>
                </a:solidFill>
              </a:rPr>
              <a:t>concrete</a:t>
            </a:r>
            <a:r>
              <a:rPr lang="cs-CZ" altLang="cs-CZ" sz="2400" b="1" dirty="0" smtClean="0">
                <a:solidFill>
                  <a:schemeClr val="bg1">
                    <a:lumMod val="85000"/>
                  </a:schemeClr>
                </a:solidFill>
              </a:rPr>
              <a:t> 80m)</a:t>
            </a:r>
            <a:endParaRPr lang="cs-CZ" altLang="cs-CZ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9762" y="267319"/>
            <a:ext cx="3724733" cy="1143000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Komerční zóny 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Industrial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zone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 - </a:t>
            </a:r>
            <a:r>
              <a:rPr lang="cs-CZ" altLang="cs-CZ" sz="2000" b="1" dirty="0" err="1" smtClean="0">
                <a:solidFill>
                  <a:srgbClr val="003F7E"/>
                </a:solidFill>
                <a:latin typeface="Arial" panose="020B0604020202020204" pitchFamily="34" charset="0"/>
              </a:rPr>
              <a:t>airport</a:t>
            </a:r>
            <a:r>
              <a:rPr lang="cs-CZ" altLang="cs-CZ" sz="2000" b="1" dirty="0" smtClean="0">
                <a:solidFill>
                  <a:srgbClr val="003F7E"/>
                </a:solidFill>
                <a:latin typeface="Arial" panose="020B0604020202020204" pitchFamily="34" charset="0"/>
              </a:rPr>
              <a:t>)</a:t>
            </a:r>
            <a:endParaRPr lang="cs-CZ" altLang="cs-CZ" sz="2000" b="1" dirty="0">
              <a:solidFill>
                <a:srgbClr val="003F7E"/>
              </a:solidFill>
              <a:latin typeface="Arial" panose="020B0604020202020204" pitchFamily="34" charset="0"/>
            </a:endParaRPr>
          </a:p>
        </p:txBody>
      </p:sp>
      <p:pic>
        <p:nvPicPr>
          <p:cNvPr id="7173" name="Picture 5" descr="U:\Zveřejněné materiály\dnes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1" y="176832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031A-96C0-42ED-9F44-57B88B751C56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89559"/>
              </p:ext>
            </p:extLst>
          </p:nvPr>
        </p:nvGraphicFramePr>
        <p:xfrm>
          <a:off x="6675908" y="199851"/>
          <a:ext cx="181768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CorelDRAW" r:id="rId5" imgW="2703960" imgH="1266120" progId="CorelDRAW.Graphic.11">
                  <p:embed/>
                </p:oleObj>
              </mc:Choice>
              <mc:Fallback>
                <p:oleObj name="CorelDRAW" r:id="rId5" imgW="2703960" imgH="12661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908" y="199851"/>
                        <a:ext cx="1817688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1043608" y="1772816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Areál 300 ha</a:t>
            </a:r>
          </a:p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120 budov a objektů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96" y="1772816"/>
            <a:ext cx="7747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060090" y="5591483"/>
            <a:ext cx="3398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FFFF00"/>
                </a:solidFill>
              </a:rPr>
              <a:t>124 ha FREE AREA</a:t>
            </a:r>
            <a:endParaRPr lang="cs-CZ" altLang="cs-CZ" sz="2800" dirty="0">
              <a:solidFill>
                <a:srgbClr val="FFFF00"/>
              </a:solidFill>
            </a:endParaRPr>
          </a:p>
        </p:txBody>
      </p:sp>
      <p:sp>
        <p:nvSpPr>
          <p:cNvPr id="11" name="TextovéPole 5"/>
          <p:cNvSpPr txBox="1">
            <a:spLocks noChangeArrowheads="1"/>
          </p:cNvSpPr>
          <p:nvPr/>
        </p:nvSpPr>
        <p:spPr bwMode="auto">
          <a:xfrm>
            <a:off x="746596" y="5591483"/>
            <a:ext cx="5703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124 hektarů volných ploch</a:t>
            </a:r>
          </a:p>
        </p:txBody>
      </p:sp>
    </p:spTree>
    <p:extLst>
      <p:ext uri="{BB962C8B-B14F-4D97-AF65-F5344CB8AC3E}">
        <p14:creationId xmlns:p14="http://schemas.microsoft.com/office/powerpoint/2010/main" val="413763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000" b="0" i="0" u="none" strike="noStrike" cap="none" normalizeH="0" baseline="0" smtClean="0">
            <a:ln>
              <a:noFill/>
            </a:ln>
            <a:solidFill>
              <a:srgbClr val="003F7E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000" b="0" i="0" u="none" strike="noStrike" cap="none" normalizeH="0" baseline="0" smtClean="0">
            <a:ln>
              <a:noFill/>
            </a:ln>
            <a:solidFill>
              <a:srgbClr val="003F7E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629</Words>
  <Application>Microsoft Office PowerPoint</Application>
  <PresentationFormat>Předvádění na obrazovce (4:3)</PresentationFormat>
  <Paragraphs>169</Paragraphs>
  <Slides>22</Slides>
  <Notes>13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Default Design</vt:lpstr>
      <vt:lpstr>CorelDRAW</vt:lpstr>
      <vt:lpstr>Prezentace aplikace PowerPoint</vt:lpstr>
      <vt:lpstr>Prezentace aplikace PowerPoint</vt:lpstr>
      <vt:lpstr>Eurokoridor Sever- Jih (The North-South Euro corridor)</vt:lpstr>
      <vt:lpstr>Dálnice D3 / Rychlostní silnice R3  Rychlostní silnice R4 (Highway D3/ Expressway R3, R4)</vt:lpstr>
      <vt:lpstr>Prezentace aplikace PowerPoint</vt:lpstr>
      <vt:lpstr>Jihočeské letiště (The South Bohemian Airport České Budějovice corp.)</vt:lpstr>
      <vt:lpstr>Napojení na  silniční síť (Airport and roads)</vt:lpstr>
      <vt:lpstr>Jihočeské letiště (Runway and taxiways)</vt:lpstr>
      <vt:lpstr>Komerční zóny (Industrial zone - airport)</vt:lpstr>
      <vt:lpstr>Aktuální licence (Industrial zone - airport)</vt:lpstr>
      <vt:lpstr>I. Etapa modernizace (1. Etap of modernization)</vt:lpstr>
      <vt:lpstr>I. Etapa modernizace (1. Etap of modernization)</vt:lpstr>
      <vt:lpstr>I. Etapa modernizace (1. Etap of modernization)</vt:lpstr>
      <vt:lpstr>Co plánujeme dál (We build, we plan to…)</vt:lpstr>
      <vt:lpstr>Co plánujeme dál (We build)</vt:lpstr>
      <vt:lpstr>Co očekáváme (We expect)</vt:lpstr>
      <vt:lpstr>Prezentace aplikace PowerPoint</vt:lpstr>
      <vt:lpstr>Zvýhodněný regionální úvěr pro podnikatele v Jihočeském kraji</vt:lpstr>
      <vt:lpstr>Podmínky poskytnutí a čerpání úvěru</vt:lpstr>
      <vt:lpstr>Statistické údaje</vt:lpstr>
      <vt:lpstr>Prezentace aplikace PowerPoint</vt:lpstr>
      <vt:lpstr>Prezentace aplikace PowerPoint</vt:lpstr>
    </vt:vector>
  </TitlesOfParts>
  <Company>KUJC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Matysková Lucie</dc:creator>
  <cp:lastModifiedBy>Matysková Lucie</cp:lastModifiedBy>
  <cp:revision>46</cp:revision>
  <dcterms:created xsi:type="dcterms:W3CDTF">2010-02-05T10:36:31Z</dcterms:created>
  <dcterms:modified xsi:type="dcterms:W3CDTF">2017-02-07T08:53:29Z</dcterms:modified>
</cp:coreProperties>
</file>