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13" r:id="rId2"/>
    <p:sldId id="441" r:id="rId3"/>
    <p:sldId id="447" r:id="rId4"/>
    <p:sldId id="448" r:id="rId5"/>
    <p:sldId id="488" r:id="rId6"/>
    <p:sldId id="489" r:id="rId7"/>
    <p:sldId id="452" r:id="rId8"/>
    <p:sldId id="454" r:id="rId9"/>
    <p:sldId id="486" r:id="rId10"/>
    <p:sldId id="470" r:id="rId11"/>
    <p:sldId id="469" r:id="rId12"/>
    <p:sldId id="472" r:id="rId13"/>
    <p:sldId id="467" r:id="rId14"/>
    <p:sldId id="474" r:id="rId15"/>
    <p:sldId id="477" r:id="rId16"/>
    <p:sldId id="475" r:id="rId17"/>
    <p:sldId id="485" r:id="rId18"/>
    <p:sldId id="473" r:id="rId19"/>
    <p:sldId id="476" r:id="rId20"/>
    <p:sldId id="487" r:id="rId21"/>
    <p:sldId id="478" r:id="rId22"/>
    <p:sldId id="479" r:id="rId23"/>
    <p:sldId id="480" r:id="rId24"/>
    <p:sldId id="484" r:id="rId25"/>
    <p:sldId id="483" r:id="rId26"/>
    <p:sldId id="490" r:id="rId27"/>
    <p:sldId id="458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5252" autoAdjust="0"/>
  </p:normalViewPr>
  <p:slideViewPr>
    <p:cSldViewPr snapToGrid="0" snapToObjects="1">
      <p:cViewPr varScale="1">
        <p:scale>
          <a:sx n="59" d="100"/>
          <a:sy n="59" d="100"/>
        </p:scale>
        <p:origin x="-90" y="-100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D1642-D543-495A-B17A-6617363626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B51FAF-E4F6-4489-A23C-0AC2E1FFB010}">
      <dgm:prSet custT="1"/>
      <dgm:spPr/>
      <dgm:t>
        <a:bodyPr/>
        <a:lstStyle/>
        <a:p>
          <a:pPr algn="just" rtl="0"/>
          <a:r>
            <a:rPr lang="cs-CZ" sz="1900" b="0" dirty="0" smtClean="0"/>
            <a:t>1) Žadatel splňuje definici oprávněného příjemce pro příslušný specifický cíl a výzvu.</a:t>
          </a:r>
          <a:endParaRPr lang="cs-CZ" sz="1900" dirty="0"/>
        </a:p>
      </dgm:t>
    </dgm:pt>
    <dgm:pt modelId="{512E7569-E96B-4F2B-BB5B-E251E232AE29}" type="parTrans" cxnId="{2FCE9B29-306E-484D-BD15-F841B2801656}">
      <dgm:prSet/>
      <dgm:spPr/>
      <dgm:t>
        <a:bodyPr/>
        <a:lstStyle/>
        <a:p>
          <a:endParaRPr lang="cs-CZ"/>
        </a:p>
      </dgm:t>
    </dgm:pt>
    <dgm:pt modelId="{B6BE9B7C-E1F6-4C99-9959-27AD046EBDFA}" type="sibTrans" cxnId="{2FCE9B29-306E-484D-BD15-F841B2801656}">
      <dgm:prSet/>
      <dgm:spPr/>
      <dgm:t>
        <a:bodyPr/>
        <a:lstStyle/>
        <a:p>
          <a:endParaRPr lang="cs-CZ"/>
        </a:p>
      </dgm:t>
    </dgm:pt>
    <dgm:pt modelId="{952B4A8D-A0F9-47A4-B221-411232546C69}">
      <dgm:prSet custT="1"/>
      <dgm:spPr/>
      <dgm:t>
        <a:bodyPr/>
        <a:lstStyle/>
        <a:p>
          <a:pPr algn="just" rtl="0"/>
          <a:r>
            <a:rPr lang="cs-CZ" sz="1900" b="0" dirty="0" smtClean="0"/>
            <a:t>2) Statutární zástupce žadatele je trestně bezúhonný.</a:t>
          </a:r>
          <a:endParaRPr lang="cs-CZ" sz="1900" dirty="0"/>
        </a:p>
      </dgm:t>
    </dgm:pt>
    <dgm:pt modelId="{0EC1B08C-E6D0-4679-A329-E0CA689D30AD}" type="parTrans" cxnId="{3160FCE2-A85D-4B95-B7D1-FDA92E3AAF42}">
      <dgm:prSet/>
      <dgm:spPr/>
      <dgm:t>
        <a:bodyPr/>
        <a:lstStyle/>
        <a:p>
          <a:endParaRPr lang="cs-CZ"/>
        </a:p>
      </dgm:t>
    </dgm:pt>
    <dgm:pt modelId="{126CF5A1-5F98-4DCE-BDDC-8E9F894076B5}" type="sibTrans" cxnId="{3160FCE2-A85D-4B95-B7D1-FDA92E3AAF42}">
      <dgm:prSet/>
      <dgm:spPr/>
      <dgm:t>
        <a:bodyPr/>
        <a:lstStyle/>
        <a:p>
          <a:endParaRPr lang="cs-CZ"/>
        </a:p>
      </dgm:t>
    </dgm:pt>
    <dgm:pt modelId="{764C38BC-F1A5-4FF6-9AC0-02537CFAEF91}">
      <dgm:prSet custT="1"/>
      <dgm:spPr/>
      <dgm:t>
        <a:bodyPr/>
        <a:lstStyle/>
        <a:p>
          <a:pPr algn="just" rtl="0"/>
          <a:r>
            <a:rPr lang="cs-CZ" sz="1900" b="0" dirty="0" smtClean="0"/>
            <a:t>3) Žadatel má uzavřenou smlouvu s dodavatelem na pořízení dokumentů územního rozvoje.</a:t>
          </a:r>
          <a:endParaRPr lang="cs-CZ" sz="1900" dirty="0"/>
        </a:p>
      </dgm:t>
    </dgm:pt>
    <dgm:pt modelId="{0AD88E90-A504-42D2-A2E3-7EF88D2CF994}" type="parTrans" cxnId="{A1F6B778-2D2B-4123-AB2E-35C26E2755F6}">
      <dgm:prSet/>
      <dgm:spPr/>
      <dgm:t>
        <a:bodyPr/>
        <a:lstStyle/>
        <a:p>
          <a:endParaRPr lang="cs-CZ"/>
        </a:p>
      </dgm:t>
    </dgm:pt>
    <dgm:pt modelId="{CB3B009C-6EC9-420E-BE75-C6F7B3333324}" type="sibTrans" cxnId="{A1F6B778-2D2B-4123-AB2E-35C26E2755F6}">
      <dgm:prSet/>
      <dgm:spPr/>
      <dgm:t>
        <a:bodyPr/>
        <a:lstStyle/>
        <a:p>
          <a:endParaRPr lang="cs-CZ"/>
        </a:p>
      </dgm:t>
    </dgm:pt>
    <dgm:pt modelId="{9AAD7A00-05D1-418F-B149-3A73D6D1E8A4}">
      <dgm:prSet custT="1"/>
      <dgm:spPr/>
      <dgm:t>
        <a:bodyPr/>
        <a:lstStyle/>
        <a:p>
          <a:pPr algn="just" rtl="0"/>
          <a:r>
            <a:rPr lang="cs-CZ" sz="1900" b="0" dirty="0" smtClean="0"/>
            <a:t>4) </a:t>
          </a:r>
          <a:r>
            <a:rPr lang="cs-CZ" sz="1900" b="1" dirty="0" smtClean="0"/>
            <a:t>Pro výzvu č.2: Územní plán nebo změna územního plánu </a:t>
          </a:r>
          <a:r>
            <a:rPr lang="cs-CZ" sz="1900" b="0" dirty="0" smtClean="0"/>
            <a:t>se zpracovává výhradně pro území obce s rozšířenou působností. / </a:t>
          </a:r>
          <a:r>
            <a:rPr lang="cs-CZ" sz="1900" b="1" dirty="0" smtClean="0"/>
            <a:t>Pro výzvu č.3</a:t>
          </a:r>
          <a:r>
            <a:rPr lang="cs-CZ" sz="1900" b="0" dirty="0" smtClean="0"/>
            <a:t>: </a:t>
          </a:r>
          <a:r>
            <a:rPr lang="cs-CZ" sz="1900" b="1" dirty="0" smtClean="0"/>
            <a:t>Regulační plán </a:t>
          </a:r>
          <a:r>
            <a:rPr lang="cs-CZ" sz="1900" b="0" dirty="0" smtClean="0"/>
            <a:t>se zpracovává výhradně pro území obce s rozšířenou působností. / </a:t>
          </a:r>
          <a:r>
            <a:rPr lang="cs-CZ" sz="1900" b="1" dirty="0" smtClean="0"/>
            <a:t>Pro výzvu č.9: Územní studie </a:t>
          </a:r>
          <a:r>
            <a:rPr lang="cs-CZ" sz="1900" b="0" dirty="0" smtClean="0"/>
            <a:t>se zpracovává v území správního obvodu obce s rozšířenou působností.</a:t>
          </a:r>
          <a:endParaRPr lang="cs-CZ" sz="1900" dirty="0"/>
        </a:p>
      </dgm:t>
    </dgm:pt>
    <dgm:pt modelId="{E5B9F049-0CF1-4492-8893-8B6D3C8556C6}" type="parTrans" cxnId="{F258B382-84B0-4EB3-BA47-F9FBA3296810}">
      <dgm:prSet/>
      <dgm:spPr/>
      <dgm:t>
        <a:bodyPr/>
        <a:lstStyle/>
        <a:p>
          <a:endParaRPr lang="cs-CZ"/>
        </a:p>
      </dgm:t>
    </dgm:pt>
    <dgm:pt modelId="{C7F00FBB-AA80-4CAF-97DC-5E0660821B43}" type="sibTrans" cxnId="{F258B382-84B0-4EB3-BA47-F9FBA3296810}">
      <dgm:prSet/>
      <dgm:spPr/>
      <dgm:t>
        <a:bodyPr/>
        <a:lstStyle/>
        <a:p>
          <a:endParaRPr lang="cs-CZ"/>
        </a:p>
      </dgm:t>
    </dgm:pt>
    <dgm:pt modelId="{36E0111A-213A-4631-A366-875E04268A8F}" type="pres">
      <dgm:prSet presAssocID="{E12D1642-D543-495A-B17A-661736362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4426AA-0589-4936-850C-6F71C69B5409}" type="pres">
      <dgm:prSet presAssocID="{5CB51FAF-E4F6-4489-A23C-0AC2E1FFB010}" presName="parentText" presStyleLbl="node1" presStyleIdx="0" presStyleCnt="4" custScaleY="4436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F6DB36-DAE0-4B66-A5D4-B94F9A6B2FEE}" type="pres">
      <dgm:prSet presAssocID="{B6BE9B7C-E1F6-4C99-9959-27AD046EBDFA}" presName="spacer" presStyleCnt="0"/>
      <dgm:spPr/>
    </dgm:pt>
    <dgm:pt modelId="{03AADFCD-6634-41F6-ADD8-E352A996677E}" type="pres">
      <dgm:prSet presAssocID="{952B4A8D-A0F9-47A4-B221-411232546C69}" presName="parentText" presStyleLbl="node1" presStyleIdx="1" presStyleCnt="4" custScaleY="406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FC3E3D-9138-4645-BB16-164FE8D6F465}" type="pres">
      <dgm:prSet presAssocID="{126CF5A1-5F98-4DCE-BDDC-8E9F894076B5}" presName="spacer" presStyleCnt="0"/>
      <dgm:spPr/>
    </dgm:pt>
    <dgm:pt modelId="{87A76440-B987-4A53-A43D-5FA2792661D5}" type="pres">
      <dgm:prSet presAssocID="{764C38BC-F1A5-4FF6-9AC0-02537CFAEF91}" presName="parentText" presStyleLbl="node1" presStyleIdx="2" presStyleCnt="4" custScaleY="4496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D2EC28-DBFB-4A66-B933-4E60AA26602D}" type="pres">
      <dgm:prSet presAssocID="{CB3B009C-6EC9-420E-BE75-C6F7B3333324}" presName="spacer" presStyleCnt="0"/>
      <dgm:spPr/>
    </dgm:pt>
    <dgm:pt modelId="{88D6D48C-210B-4C39-9D33-A2A5FDC5A7DA}" type="pres">
      <dgm:prSet presAssocID="{9AAD7A00-05D1-418F-B149-3A73D6D1E8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E3CC49-F729-4ECC-B686-2038CB1B96D4}" type="presOf" srcId="{E12D1642-D543-495A-B17A-661736362665}" destId="{36E0111A-213A-4631-A366-875E04268A8F}" srcOrd="0" destOrd="0" presId="urn:microsoft.com/office/officeart/2005/8/layout/vList2"/>
    <dgm:cxn modelId="{F258B382-84B0-4EB3-BA47-F9FBA3296810}" srcId="{E12D1642-D543-495A-B17A-661736362665}" destId="{9AAD7A00-05D1-418F-B149-3A73D6D1E8A4}" srcOrd="3" destOrd="0" parTransId="{E5B9F049-0CF1-4492-8893-8B6D3C8556C6}" sibTransId="{C7F00FBB-AA80-4CAF-97DC-5E0660821B43}"/>
    <dgm:cxn modelId="{0C3D3947-CDD9-4193-AB1B-3D14547A6A65}" type="presOf" srcId="{9AAD7A00-05D1-418F-B149-3A73D6D1E8A4}" destId="{88D6D48C-210B-4C39-9D33-A2A5FDC5A7DA}" srcOrd="0" destOrd="0" presId="urn:microsoft.com/office/officeart/2005/8/layout/vList2"/>
    <dgm:cxn modelId="{5E509B47-8D83-4837-B77C-354ED4E64540}" type="presOf" srcId="{764C38BC-F1A5-4FF6-9AC0-02537CFAEF91}" destId="{87A76440-B987-4A53-A43D-5FA2792661D5}" srcOrd="0" destOrd="0" presId="urn:microsoft.com/office/officeart/2005/8/layout/vList2"/>
    <dgm:cxn modelId="{979DF973-30EA-4D5F-86FF-6DC57BE2EDF1}" type="presOf" srcId="{5CB51FAF-E4F6-4489-A23C-0AC2E1FFB010}" destId="{494426AA-0589-4936-850C-6F71C69B5409}" srcOrd="0" destOrd="0" presId="urn:microsoft.com/office/officeart/2005/8/layout/vList2"/>
    <dgm:cxn modelId="{A1F6B778-2D2B-4123-AB2E-35C26E2755F6}" srcId="{E12D1642-D543-495A-B17A-661736362665}" destId="{764C38BC-F1A5-4FF6-9AC0-02537CFAEF91}" srcOrd="2" destOrd="0" parTransId="{0AD88E90-A504-42D2-A2E3-7EF88D2CF994}" sibTransId="{CB3B009C-6EC9-420E-BE75-C6F7B3333324}"/>
    <dgm:cxn modelId="{2FCE9B29-306E-484D-BD15-F841B2801656}" srcId="{E12D1642-D543-495A-B17A-661736362665}" destId="{5CB51FAF-E4F6-4489-A23C-0AC2E1FFB010}" srcOrd="0" destOrd="0" parTransId="{512E7569-E96B-4F2B-BB5B-E251E232AE29}" sibTransId="{B6BE9B7C-E1F6-4C99-9959-27AD046EBDFA}"/>
    <dgm:cxn modelId="{3160FCE2-A85D-4B95-B7D1-FDA92E3AAF42}" srcId="{E12D1642-D543-495A-B17A-661736362665}" destId="{952B4A8D-A0F9-47A4-B221-411232546C69}" srcOrd="1" destOrd="0" parTransId="{0EC1B08C-E6D0-4679-A329-E0CA689D30AD}" sibTransId="{126CF5A1-5F98-4DCE-BDDC-8E9F894076B5}"/>
    <dgm:cxn modelId="{B3336FFB-8C73-4CEE-946D-930FF9FAC397}" type="presOf" srcId="{952B4A8D-A0F9-47A4-B221-411232546C69}" destId="{03AADFCD-6634-41F6-ADD8-E352A996677E}" srcOrd="0" destOrd="0" presId="urn:microsoft.com/office/officeart/2005/8/layout/vList2"/>
    <dgm:cxn modelId="{400F4A5F-1D3E-400B-9407-B1A9D4948ACD}" type="presParOf" srcId="{36E0111A-213A-4631-A366-875E04268A8F}" destId="{494426AA-0589-4936-850C-6F71C69B5409}" srcOrd="0" destOrd="0" presId="urn:microsoft.com/office/officeart/2005/8/layout/vList2"/>
    <dgm:cxn modelId="{CB68EE93-E7B2-45FE-884D-A459A21E24EF}" type="presParOf" srcId="{36E0111A-213A-4631-A366-875E04268A8F}" destId="{3DF6DB36-DAE0-4B66-A5D4-B94F9A6B2FEE}" srcOrd="1" destOrd="0" presId="urn:microsoft.com/office/officeart/2005/8/layout/vList2"/>
    <dgm:cxn modelId="{C8185119-11FA-4F33-AAED-518DF61A73C6}" type="presParOf" srcId="{36E0111A-213A-4631-A366-875E04268A8F}" destId="{03AADFCD-6634-41F6-ADD8-E352A996677E}" srcOrd="2" destOrd="0" presId="urn:microsoft.com/office/officeart/2005/8/layout/vList2"/>
    <dgm:cxn modelId="{848E9106-4CED-41FE-AD46-1F721516E589}" type="presParOf" srcId="{36E0111A-213A-4631-A366-875E04268A8F}" destId="{10FC3E3D-9138-4645-BB16-164FE8D6F465}" srcOrd="3" destOrd="0" presId="urn:microsoft.com/office/officeart/2005/8/layout/vList2"/>
    <dgm:cxn modelId="{F96B575B-0F23-45D8-BF36-A71524B3E3D8}" type="presParOf" srcId="{36E0111A-213A-4631-A366-875E04268A8F}" destId="{87A76440-B987-4A53-A43D-5FA2792661D5}" srcOrd="4" destOrd="0" presId="urn:microsoft.com/office/officeart/2005/8/layout/vList2"/>
    <dgm:cxn modelId="{E03729E3-E7C1-4BC2-98CC-0897A4BECE0C}" type="presParOf" srcId="{36E0111A-213A-4631-A366-875E04268A8F}" destId="{78D2EC28-DBFB-4A66-B933-4E60AA26602D}" srcOrd="5" destOrd="0" presId="urn:microsoft.com/office/officeart/2005/8/layout/vList2"/>
    <dgm:cxn modelId="{646FDD1E-2D01-45E7-AE03-8368CEA910DD}" type="presParOf" srcId="{36E0111A-213A-4631-A366-875E04268A8F}" destId="{88D6D48C-210B-4C39-9D33-A2A5FDC5A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426AA-0589-4936-850C-6F71C69B5409}">
      <dsp:nvSpPr>
        <dsp:cNvPr id="0" name=""/>
        <dsp:cNvSpPr/>
      </dsp:nvSpPr>
      <dsp:spPr>
        <a:xfrm>
          <a:off x="0" y="536587"/>
          <a:ext cx="7959349" cy="730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1) Žadatel splňuje definici oprávněného příjemce pro příslušný specifický cíl a výzvu.</a:t>
          </a:r>
          <a:endParaRPr lang="cs-CZ" sz="1900" kern="1200" dirty="0"/>
        </a:p>
      </dsp:txBody>
      <dsp:txXfrm>
        <a:off x="35680" y="572267"/>
        <a:ext cx="7887989" cy="659540"/>
      </dsp:txXfrm>
    </dsp:sp>
    <dsp:sp modelId="{03AADFCD-6634-41F6-ADD8-E352A996677E}">
      <dsp:nvSpPr>
        <dsp:cNvPr id="0" name=""/>
        <dsp:cNvSpPr/>
      </dsp:nvSpPr>
      <dsp:spPr>
        <a:xfrm>
          <a:off x="0" y="1451807"/>
          <a:ext cx="7959349" cy="669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2) Statutární zástupce žadatele je trestně bezúhonný.</a:t>
          </a:r>
          <a:endParaRPr lang="cs-CZ" sz="1900" kern="1200" dirty="0"/>
        </a:p>
      </dsp:txBody>
      <dsp:txXfrm>
        <a:off x="32682" y="1484489"/>
        <a:ext cx="7893985" cy="604139"/>
      </dsp:txXfrm>
    </dsp:sp>
    <dsp:sp modelId="{87A76440-B987-4A53-A43D-5FA2792661D5}">
      <dsp:nvSpPr>
        <dsp:cNvPr id="0" name=""/>
        <dsp:cNvSpPr/>
      </dsp:nvSpPr>
      <dsp:spPr>
        <a:xfrm>
          <a:off x="0" y="2305631"/>
          <a:ext cx="7959349" cy="740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3) Žadatel má uzavřenou smlouvu s dodavatelem na pořízení dokumentů územního rozvoje.</a:t>
          </a:r>
          <a:endParaRPr lang="cs-CZ" sz="1900" kern="1200" dirty="0"/>
        </a:p>
      </dsp:txBody>
      <dsp:txXfrm>
        <a:off x="36158" y="2341789"/>
        <a:ext cx="7887033" cy="668386"/>
      </dsp:txXfrm>
    </dsp:sp>
    <dsp:sp modelId="{88D6D48C-210B-4C39-9D33-A2A5FDC5A7DA}">
      <dsp:nvSpPr>
        <dsp:cNvPr id="0" name=""/>
        <dsp:cNvSpPr/>
      </dsp:nvSpPr>
      <dsp:spPr>
        <a:xfrm>
          <a:off x="0" y="3230653"/>
          <a:ext cx="7959349" cy="164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4) </a:t>
          </a:r>
          <a:r>
            <a:rPr lang="cs-CZ" sz="1900" b="1" kern="1200" dirty="0" smtClean="0"/>
            <a:t>Pro výzvu č.2: Územní plán nebo změna územního plánu </a:t>
          </a:r>
          <a:r>
            <a:rPr lang="cs-CZ" sz="1900" b="0" kern="1200" dirty="0" smtClean="0"/>
            <a:t>se zpracovává výhradně pro území obce s rozšířenou působností. / </a:t>
          </a:r>
          <a:r>
            <a:rPr lang="cs-CZ" sz="1900" b="1" kern="1200" dirty="0" smtClean="0"/>
            <a:t>Pro výzvu č.3</a:t>
          </a:r>
          <a:r>
            <a:rPr lang="cs-CZ" sz="1900" b="0" kern="1200" dirty="0" smtClean="0"/>
            <a:t>: </a:t>
          </a:r>
          <a:r>
            <a:rPr lang="cs-CZ" sz="1900" b="1" kern="1200" dirty="0" smtClean="0"/>
            <a:t>Regulační plán </a:t>
          </a:r>
          <a:r>
            <a:rPr lang="cs-CZ" sz="1900" b="0" kern="1200" dirty="0" smtClean="0"/>
            <a:t>se zpracovává výhradně pro území obce s rozšířenou působností. / </a:t>
          </a:r>
          <a:r>
            <a:rPr lang="cs-CZ" sz="1900" b="1" kern="1200" dirty="0" smtClean="0"/>
            <a:t>Pro výzvu č.9: Územní studie </a:t>
          </a:r>
          <a:r>
            <a:rPr lang="cs-CZ" sz="1900" b="0" kern="1200" dirty="0" smtClean="0"/>
            <a:t>se zpracovává v území správního obvodu obce s rozšířenou působností.</a:t>
          </a:r>
          <a:endParaRPr lang="cs-CZ" sz="1900" kern="1200" dirty="0"/>
        </a:p>
      </dsp:txBody>
      <dsp:txXfrm>
        <a:off x="80417" y="3311070"/>
        <a:ext cx="7798515" cy="148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3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8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err="1" smtClean="0">
                <a:solidFill>
                  <a:prstClr val="white"/>
                </a:solidFill>
              </a:rPr>
              <a:t>www.crr.cz</a:t>
            </a:r>
            <a:endParaRPr lang="cs-CZ" sz="1300" dirty="0" smtClean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fld id="{CA6B5227-2C6F-B94D-9D8F-826F9170706D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rukturalni-fondy.cz/cs/Microsites/IROP/Dokumen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.sykora@crr.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va.balounova@crr.cz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lucie.balounova@cr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a.spirkova@crr.cz" TargetMode="External"/><Relationship Id="rId5" Type="http://schemas.openxmlformats.org/officeDocument/2006/relationships/hyperlink" Target="mailto:pavla.bartikova@crr.cz" TargetMode="External"/><Relationship Id="rId4" Type="http://schemas.openxmlformats.org/officeDocument/2006/relationships/hyperlink" Target="mailto:katerina.spirkova@crr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rr.cz/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Microsites/IROP/Tema/Uzemni-rozvoj" TargetMode="External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aceeu.cz/cs/Microsites/IROP/Vyzvy/Vyzva-c-9-Uzemni-studie" TargetMode="External"/><Relationship Id="rId5" Type="http://schemas.openxmlformats.org/officeDocument/2006/relationships/hyperlink" Target="http://www.dotaceeu.cz/cs/Microsites/IROP/Vyzvy/Vyzva-c-3-Regulacni-plany" TargetMode="External"/><Relationship Id="rId4" Type="http://schemas.openxmlformats.org/officeDocument/2006/relationships/hyperlink" Target="http://www.dotaceeu.cz/cs/Microsites/IROP/Vyzvy/Uzemni-pl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453" y="1124261"/>
            <a:ext cx="7772400" cy="1440036"/>
          </a:xfrm>
        </p:spPr>
        <p:txBody>
          <a:bodyPr>
            <a:noAutofit/>
          </a:bodyPr>
          <a:lstStyle/>
          <a:p>
            <a:pPr algn="ctr"/>
            <a:r>
              <a:rPr lang="cs-CZ" sz="4600" dirty="0"/>
              <a:t>Integrovaný regionální operační program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4000" dirty="0"/>
              <a:t>Centrum pro regionální rozvoj České republiky </a:t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156850" y="6356350"/>
            <a:ext cx="3363589" cy="369888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16. 11. 2016, České Budějovice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85800" y="3882452"/>
            <a:ext cx="6632575" cy="1929042"/>
          </a:xfrm>
        </p:spPr>
        <p:txBody>
          <a:bodyPr>
            <a:normAutofit/>
          </a:bodyPr>
          <a:lstStyle/>
          <a:p>
            <a:pPr lvl="0"/>
            <a:endParaRPr lang="cs-CZ" altLang="cs-CZ" dirty="0" smtClean="0">
              <a:ea typeface="Myriad Pro"/>
              <a:cs typeface="Myriad Pro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 smtClean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r>
              <a:rPr lang="cs-CZ" altLang="cs-CZ" sz="2000" b="1" dirty="0" smtClean="0">
                <a:ea typeface="Myriad Pro Black"/>
                <a:cs typeface="Myriad Pro Black"/>
              </a:rPr>
              <a:t/>
            </a:r>
            <a:br>
              <a:rPr lang="cs-CZ" altLang="cs-CZ" sz="2000" b="1" dirty="0" smtClean="0">
                <a:ea typeface="Myriad Pro Black"/>
                <a:cs typeface="Myriad Pro Black"/>
              </a:rPr>
            </a:br>
            <a:r>
              <a:rPr lang="cs-CZ" altLang="cs-CZ" sz="2000" dirty="0" smtClean="0">
                <a:ea typeface="Myriad Pro Black"/>
                <a:cs typeface="Myriad Pro Black"/>
              </a:rPr>
              <a:t>Ing. Pavla Bártíková</a:t>
            </a:r>
            <a:endParaRPr lang="cs-CZ" sz="2000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890" y="902828"/>
            <a:ext cx="8104909" cy="5292281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0"/>
              </a:spcBef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Podání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žádostí POUZE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elektronické prostřednictvím MS2014+!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Není třeba zasílat papírově poštou/odevzdávat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krajské pracoviště CRR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adrese </a:t>
            </a:r>
            <a:r>
              <a:rPr lang="cs-CZ" b="0" dirty="0">
                <a:solidFill>
                  <a:schemeClr val="tx1"/>
                </a:solidFill>
                <a:latin typeface="+mj-lt"/>
                <a:hlinkClick r:id="rId2"/>
              </a:rPr>
              <a:t>https://mseu.mssf.cz</a:t>
            </a:r>
            <a:r>
              <a:rPr lang="cs-CZ" b="0" dirty="0" smtClean="0">
                <a:solidFill>
                  <a:schemeClr val="tx1"/>
                </a:solidFill>
                <a:latin typeface="+mj-lt"/>
                <a:hlinkClick r:id="rId2"/>
              </a:rPr>
              <a:t>/</a:t>
            </a:r>
            <a:r>
              <a:rPr lang="cs-CZ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- registrace,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přihlášení.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297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 žádostí o podporu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51" y="2632364"/>
            <a:ext cx="6779324" cy="3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6764" y="1747028"/>
            <a:ext cx="2401286" cy="15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6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256" y="1041374"/>
            <a:ext cx="8026544" cy="554383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u="sng" dirty="0">
                <a:solidFill>
                  <a:schemeClr val="tx1"/>
                </a:solidFill>
                <a:latin typeface="+mj-lt"/>
              </a:rPr>
              <a:t>Prostřednictvím MS2014+ </a:t>
            </a: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probíhá:</a:t>
            </a:r>
            <a:endParaRPr lang="cs-CZ" sz="1800" u="sng" dirty="0">
              <a:solidFill>
                <a:schemeClr val="tx1"/>
              </a:solidFill>
              <a:latin typeface="+mj-lt"/>
            </a:endParaRPr>
          </a:p>
          <a:p>
            <a:pPr marL="285750" lvl="1" indent="-285750" algn="just">
              <a:spcBef>
                <a:spcPts val="40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automatické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předložení žádosti o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podporu 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příslušné krajské oddělení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CRR;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dostává informace </a:t>
            </a:r>
            <a:r>
              <a:rPr lang="cs-CZ" dirty="0">
                <a:latin typeface="+mj-lt"/>
              </a:rPr>
              <a:t>o pokroku v </a:t>
            </a:r>
            <a:r>
              <a:rPr lang="cs-CZ" dirty="0" smtClean="0">
                <a:latin typeface="+mj-lt"/>
              </a:rPr>
              <a:t>hodnocení, kontrole žádosti;</a:t>
            </a:r>
            <a:endParaRPr lang="cs-CZ" dirty="0"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 </a:t>
            </a:r>
            <a:r>
              <a:rPr lang="cs-CZ" dirty="0">
                <a:latin typeface="+mj-lt"/>
              </a:rPr>
              <a:t>tomto systému se projektová žádost </a:t>
            </a:r>
            <a:r>
              <a:rPr lang="cs-CZ" b="1" dirty="0">
                <a:latin typeface="+mj-lt"/>
              </a:rPr>
              <a:t>kompletně administruje po celou dobu realizace i </a:t>
            </a:r>
            <a:r>
              <a:rPr lang="cs-CZ" b="1" dirty="0" smtClean="0">
                <a:latin typeface="+mj-lt"/>
              </a:rPr>
              <a:t>udržitelnosti</a:t>
            </a:r>
            <a:r>
              <a:rPr lang="cs-CZ" dirty="0" smtClean="0">
                <a:latin typeface="+mj-lt"/>
              </a:rPr>
              <a:t> - žádosti o platbu a zprávy o realizaci projektu, žádosti o změnu, hlášení </a:t>
            </a:r>
            <a:r>
              <a:rPr lang="cs-CZ" dirty="0">
                <a:latin typeface="+mj-lt"/>
              </a:rPr>
              <a:t>o udržitelnosti </a:t>
            </a:r>
            <a:r>
              <a:rPr lang="cs-CZ" dirty="0" smtClean="0">
                <a:latin typeface="+mj-lt"/>
              </a:rPr>
              <a:t>projektu</a:t>
            </a:r>
            <a:r>
              <a:rPr lang="cs-CZ" dirty="0">
                <a:latin typeface="+mj-lt"/>
              </a:rPr>
              <a:t>, </a:t>
            </a:r>
            <a:r>
              <a:rPr lang="cs-CZ" dirty="0" smtClean="0">
                <a:latin typeface="+mj-lt"/>
              </a:rPr>
              <a:t>žádost </a:t>
            </a:r>
            <a:r>
              <a:rPr lang="cs-CZ" dirty="0">
                <a:latin typeface="+mj-lt"/>
              </a:rPr>
              <a:t>o </a:t>
            </a:r>
            <a:r>
              <a:rPr lang="cs-CZ" dirty="0" smtClean="0">
                <a:latin typeface="+mj-lt"/>
              </a:rPr>
              <a:t>přezkum; </a:t>
            </a:r>
            <a:endParaRPr lang="cs-CZ" dirty="0"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portál zajišťuje </a:t>
            </a:r>
            <a:r>
              <a:rPr lang="cs-CZ" b="1" dirty="0">
                <a:latin typeface="+mj-lt"/>
              </a:rPr>
              <a:t>také veškerou komunikaci mezi žadatelem a </a:t>
            </a:r>
            <a:r>
              <a:rPr lang="cs-CZ" b="1" dirty="0" smtClean="0">
                <a:latin typeface="+mj-lt"/>
              </a:rPr>
              <a:t>CRR </a:t>
            </a:r>
            <a:r>
              <a:rPr lang="cs-CZ" dirty="0">
                <a:latin typeface="+mj-lt"/>
              </a:rPr>
              <a:t>formou depeší </a:t>
            </a:r>
            <a:r>
              <a:rPr lang="cs-CZ" dirty="0" smtClean="0">
                <a:latin typeface="+mj-lt"/>
              </a:rPr>
              <a:t>- depeše </a:t>
            </a:r>
            <a:r>
              <a:rPr lang="cs-CZ" dirty="0">
                <a:latin typeface="+mj-lt"/>
              </a:rPr>
              <a:t>se považuje za doručenou dnem odeslání, nikoli dnem přečtení (</a:t>
            </a:r>
            <a:r>
              <a:rPr lang="cs-CZ" dirty="0" smtClean="0">
                <a:latin typeface="+mj-lt"/>
              </a:rPr>
              <a:t>možnost nastavení </a:t>
            </a:r>
            <a:r>
              <a:rPr lang="cs-CZ" dirty="0">
                <a:latin typeface="+mj-lt"/>
              </a:rPr>
              <a:t>notifikace na e-mail či </a:t>
            </a:r>
            <a:r>
              <a:rPr lang="cs-CZ" dirty="0" err="1">
                <a:latin typeface="+mj-lt"/>
              </a:rPr>
              <a:t>sms</a:t>
            </a:r>
            <a:r>
              <a:rPr lang="cs-CZ" dirty="0">
                <a:latin typeface="+mj-lt"/>
              </a:rPr>
              <a:t>).</a:t>
            </a:r>
            <a:endParaRPr lang="cs-CZ" b="1" dirty="0"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Od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zaregistrování žádosti v IS KP14+ bude k žádosti o podporu přiřazený manažer projektu,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kontakty na něj budou žadateli zaslány depeší přes monitorovací systém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u="sng" dirty="0">
                <a:solidFill>
                  <a:schemeClr val="tx1"/>
                </a:solidFill>
                <a:latin typeface="+mj-lt"/>
              </a:rPr>
              <a:t>HW a SW </a:t>
            </a: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požadavky: 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doručujeme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nejnovější verzi prohlížeče Internet Explorer tj. aktuálně  verze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11;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je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nutné mít na počítači nainstalovanou aplikaci MS </a:t>
            </a:r>
            <a:r>
              <a:rPr lang="cs-CZ" sz="1800" b="0" dirty="0" err="1">
                <a:solidFill>
                  <a:schemeClr val="tx1"/>
                </a:solidFill>
                <a:latin typeface="+mj-lt"/>
              </a:rPr>
              <a:t>Silverlight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 a balíček Tesco SW </a:t>
            </a:r>
            <a:r>
              <a:rPr lang="cs-CZ" sz="1800" b="0" dirty="0" err="1">
                <a:solidFill>
                  <a:schemeClr val="tx1"/>
                </a:solidFill>
                <a:latin typeface="+mj-lt"/>
              </a:rPr>
              <a:t>Elevated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+mj-lt"/>
              </a:rPr>
              <a:t>TrustTool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, který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slouží pro přístup k podpisovým certifikátům -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naleznete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v MS2014+ na záložce HW a SW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požadavky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9049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Příjem žádostí o podporu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840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 žádostí o podporu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/>
          <a:srcRect b="6930"/>
          <a:stretch/>
        </p:blipFill>
        <p:spPr bwMode="auto">
          <a:xfrm>
            <a:off x="457200" y="952360"/>
            <a:ext cx="2951732" cy="540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ipka dolů 13"/>
          <p:cNvSpPr/>
          <p:nvPr/>
        </p:nvSpPr>
        <p:spPr>
          <a:xfrm>
            <a:off x="192220" y="1798556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408932" y="952360"/>
            <a:ext cx="55418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yplnění </a:t>
            </a:r>
            <a:r>
              <a:rPr lang="cs-CZ" dirty="0">
                <a:latin typeface="+mj-lt"/>
              </a:rPr>
              <a:t>projektové žádosti je popsáno v příloze </a:t>
            </a:r>
            <a:r>
              <a:rPr lang="cs-CZ" dirty="0" smtClean="0">
                <a:latin typeface="+mj-lt"/>
              </a:rPr>
              <a:t>č. 1 Specifických pravidel pro </a:t>
            </a:r>
            <a:r>
              <a:rPr lang="cs-CZ" dirty="0">
                <a:latin typeface="+mj-lt"/>
              </a:rPr>
              <a:t>žadatele a příjemce </a:t>
            </a:r>
            <a:r>
              <a:rPr lang="cs-CZ" dirty="0" smtClean="0">
                <a:latin typeface="+mj-lt"/>
              </a:rPr>
              <a:t>k jednotlivým výzvám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- </a:t>
            </a:r>
            <a:r>
              <a:rPr lang="cs-CZ" b="1" dirty="0" smtClean="0">
                <a:latin typeface="+mj-lt"/>
              </a:rPr>
              <a:t>POSTUP </a:t>
            </a:r>
            <a:r>
              <a:rPr lang="cs-CZ" b="1" dirty="0">
                <a:latin typeface="+mj-lt"/>
              </a:rPr>
              <a:t>PRO PODÁNÍ ŽÁDOSTI O PODPORU V MS2014</a:t>
            </a:r>
            <a:r>
              <a:rPr lang="cs-CZ" b="1" dirty="0" smtClean="0">
                <a:latin typeface="+mj-lt"/>
              </a:rPr>
              <a:t>+.</a:t>
            </a:r>
            <a:endParaRPr lang="cs-CZ" dirty="0" smtClean="0">
              <a:latin typeface="+mj-lt"/>
            </a:endParaRPr>
          </a:p>
          <a:p>
            <a:pPr marL="263525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b="1" dirty="0">
                <a:latin typeface="+mj-lt"/>
              </a:rPr>
              <a:t>Ž</a:t>
            </a:r>
            <a:r>
              <a:rPr lang="cs-CZ" b="1" dirty="0" smtClean="0">
                <a:latin typeface="+mj-lt"/>
              </a:rPr>
              <a:t>adatel</a:t>
            </a:r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by měl mít vždy </a:t>
            </a:r>
            <a:r>
              <a:rPr lang="cs-CZ" b="1" dirty="0">
                <a:latin typeface="+mj-lt"/>
              </a:rPr>
              <a:t>přístup do portálu s rolí správce </a:t>
            </a:r>
            <a:r>
              <a:rPr lang="cs-CZ" b="1" dirty="0" smtClean="0">
                <a:latin typeface="+mj-lt"/>
              </a:rPr>
              <a:t>přístupů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- pouze </a:t>
            </a:r>
            <a:r>
              <a:rPr lang="cs-CZ" dirty="0">
                <a:latin typeface="+mj-lt"/>
              </a:rPr>
              <a:t>s touto rolí lze přidávat/odebírat další </a:t>
            </a:r>
            <a:r>
              <a:rPr lang="cs-CZ" dirty="0" smtClean="0">
                <a:latin typeface="+mj-lt"/>
              </a:rPr>
              <a:t>uživatele žadatele.</a:t>
            </a:r>
          </a:p>
          <a:p>
            <a:pPr marL="263525" lvl="1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K podepsání </a:t>
            </a:r>
            <a:r>
              <a:rPr lang="cs-CZ" dirty="0">
                <a:latin typeface="+mj-lt"/>
              </a:rPr>
              <a:t>úloh je vyžadován </a:t>
            </a:r>
            <a:r>
              <a:rPr lang="cs-CZ" b="1" dirty="0">
                <a:latin typeface="+mj-lt"/>
              </a:rPr>
              <a:t>kvalifikovaný elektronický </a:t>
            </a:r>
            <a:r>
              <a:rPr lang="cs-CZ" b="1" dirty="0" smtClean="0">
                <a:latin typeface="+mj-lt"/>
              </a:rPr>
              <a:t>podpis.</a:t>
            </a:r>
            <a:endParaRPr lang="cs-CZ" b="1" dirty="0">
              <a:latin typeface="+mj-lt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Projekt </a:t>
            </a:r>
            <a:r>
              <a:rPr lang="cs-CZ" dirty="0">
                <a:latin typeface="+mj-lt"/>
              </a:rPr>
              <a:t>musí být elektronicky podepsán signatářem tj. statutárním zástupcem nebo </a:t>
            </a:r>
            <a:r>
              <a:rPr lang="cs-CZ" dirty="0" smtClean="0">
                <a:latin typeface="+mj-lt"/>
              </a:rPr>
              <a:t>může být podepsán zmocněncem na </a:t>
            </a:r>
            <a:r>
              <a:rPr lang="cs-CZ" dirty="0">
                <a:latin typeface="+mj-lt"/>
              </a:rPr>
              <a:t>základě plné </a:t>
            </a:r>
            <a:r>
              <a:rPr lang="cs-CZ" dirty="0" smtClean="0">
                <a:latin typeface="+mj-lt"/>
              </a:rPr>
              <a:t>moci.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Žádost </a:t>
            </a:r>
            <a:r>
              <a:rPr lang="cs-CZ" dirty="0">
                <a:latin typeface="+mj-lt"/>
              </a:rPr>
              <a:t>je nutno v systému </a:t>
            </a:r>
            <a:r>
              <a:rPr lang="cs-CZ" b="1" dirty="0">
                <a:latin typeface="+mj-lt"/>
              </a:rPr>
              <a:t>vyplňovat postupně </a:t>
            </a:r>
            <a:r>
              <a:rPr lang="cs-CZ" dirty="0">
                <a:latin typeface="+mj-lt"/>
              </a:rPr>
              <a:t>od horních záložek k poslední záložce  - jednotlivé záložky spolu souvisí a mají mezi sebou </a:t>
            </a:r>
            <a:r>
              <a:rPr lang="cs-CZ" dirty="0" smtClean="0">
                <a:latin typeface="+mj-lt"/>
              </a:rPr>
              <a:t>vazby.</a:t>
            </a:r>
            <a:endParaRPr lang="cs-CZ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3155" y="1084263"/>
            <a:ext cx="2894029" cy="510524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u="sng" dirty="0" smtClean="0"/>
              <a:t>Fáze </a:t>
            </a:r>
            <a:r>
              <a:rPr lang="cs-CZ" u="sng" dirty="0"/>
              <a:t>hodnocení </a:t>
            </a:r>
            <a:r>
              <a:rPr lang="cs-CZ" u="sng" dirty="0" smtClean="0"/>
              <a:t>-    </a:t>
            </a:r>
            <a:r>
              <a:rPr lang="cs-CZ" b="0" u="sng" dirty="0" smtClean="0"/>
              <a:t>provádí CRR:</a:t>
            </a:r>
            <a:endParaRPr lang="cs-CZ" b="0" u="sng" dirty="0"/>
          </a:p>
          <a:p>
            <a:pPr marL="263525" lvl="2" indent="-180975">
              <a:spcBef>
                <a:spcPts val="200"/>
              </a:spcBef>
            </a:pPr>
            <a:r>
              <a:rPr lang="cs-CZ" sz="1800" dirty="0"/>
              <a:t>kontrola přijatelnosti </a:t>
            </a:r>
            <a:r>
              <a:rPr lang="cs-CZ" sz="1800" dirty="0" smtClean="0"/>
              <a:t>a kontrola </a:t>
            </a:r>
            <a:r>
              <a:rPr lang="cs-CZ" sz="1800" dirty="0"/>
              <a:t>formálních </a:t>
            </a:r>
            <a:r>
              <a:rPr lang="cs-CZ" sz="1800" dirty="0" smtClean="0"/>
              <a:t>náležitostí, 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u průběžných výzev se neprovádí věcné hodnocení projektu,</a:t>
            </a:r>
            <a:endParaRPr lang="cs-CZ" sz="1800" dirty="0"/>
          </a:p>
          <a:p>
            <a:pPr marL="263525" lvl="2" indent="-180975">
              <a:spcBef>
                <a:spcPts val="200"/>
              </a:spcBef>
            </a:pPr>
            <a:r>
              <a:rPr lang="cs-CZ" sz="1800" dirty="0"/>
              <a:t>ex-ante analýza </a:t>
            </a:r>
            <a:r>
              <a:rPr lang="cs-CZ" sz="1800" dirty="0" smtClean="0"/>
              <a:t>rizik,</a:t>
            </a:r>
            <a:endParaRPr lang="cs-CZ" sz="1800" dirty="0"/>
          </a:p>
          <a:p>
            <a:pPr marL="263525" lvl="2" indent="-180975">
              <a:spcBef>
                <a:spcPts val="200"/>
              </a:spcBef>
              <a:spcAft>
                <a:spcPts val="600"/>
              </a:spcAft>
            </a:pPr>
            <a:r>
              <a:rPr lang="cs-CZ" sz="1800" dirty="0"/>
              <a:t>ex-ante </a:t>
            </a:r>
            <a:r>
              <a:rPr lang="cs-CZ" sz="1800" dirty="0" smtClean="0"/>
              <a:t>kontrola.</a:t>
            </a:r>
            <a:endParaRPr lang="cs-CZ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u="sng" dirty="0"/>
              <a:t>Fáze výběru </a:t>
            </a:r>
            <a:r>
              <a:rPr lang="cs-CZ" u="sng" dirty="0" smtClean="0"/>
              <a:t>projektů - </a:t>
            </a:r>
            <a:r>
              <a:rPr lang="cs-CZ" b="0" u="sng" dirty="0" smtClean="0"/>
              <a:t>provádí </a:t>
            </a:r>
            <a:r>
              <a:rPr lang="cs-CZ" b="0" u="sng" dirty="0"/>
              <a:t>ŘO </a:t>
            </a:r>
            <a:r>
              <a:rPr lang="cs-CZ" b="0" u="sng" dirty="0" smtClean="0"/>
              <a:t>IROP: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výběr projektu,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příprava </a:t>
            </a:r>
            <a:r>
              <a:rPr lang="cs-CZ" sz="1800" dirty="0"/>
              <a:t>a vydání </a:t>
            </a:r>
            <a:r>
              <a:rPr lang="cs-CZ" sz="1800" dirty="0" smtClean="0"/>
              <a:t>Rozhodnutí o poskytnutí dotace (max. do 7 měsíců od podání žádosti).</a:t>
            </a:r>
          </a:p>
          <a:p>
            <a:pPr marL="263525" lvl="2" indent="-180975">
              <a:spcBef>
                <a:spcPts val="400"/>
              </a:spcBef>
            </a:pPr>
            <a:endParaRPr lang="cs-CZ" sz="1800" dirty="0"/>
          </a:p>
          <a:p>
            <a:pPr marL="263525" indent="-180975">
              <a:buFont typeface="Arial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  <a:p>
            <a:endParaRPr lang="cs-CZ" b="1" dirty="0" smtClean="0"/>
          </a:p>
          <a:p>
            <a:pPr marL="711200" lvl="2" indent="0">
              <a:buNone/>
            </a:pPr>
            <a:endParaRPr lang="cs-CZ" sz="1800" b="0" dirty="0"/>
          </a:p>
          <a:p>
            <a:pPr marL="454025" lvl="1" indent="-187325"/>
            <a:endParaRPr lang="cs-CZ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Proces administrace žádosti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3" y="1101593"/>
            <a:ext cx="5586236" cy="508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366" y="1074656"/>
            <a:ext cx="8303552" cy="5081091"/>
          </a:xfrm>
        </p:spPr>
        <p:txBody>
          <a:bodyPr>
            <a:noAutofit/>
          </a:bodyPr>
          <a:lstStyle/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rovedena do 26 pracovních dnů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od data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příjmu projektové žádosti. 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robíhá elektronicky v MS2014+.</a:t>
            </a: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K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ritéria jsou vyhodnocována odpověďmi „vyhověl“ x „nevyhověl“ x „nerelevantní</a:t>
            </a: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V listopadu 2016 proběhla revize Specifických pravidel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– kritéria hodnocení rozdělena na napravitelná a nenapravitelná:</a:t>
            </a: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kritéria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formálních náležitostí jsou vždy </a:t>
            </a:r>
            <a:r>
              <a:rPr lang="cs-CZ" sz="1800" dirty="0" smtClean="0">
                <a:solidFill>
                  <a:srgbClr val="92D050"/>
                </a:solidFill>
                <a:latin typeface="+mj-lt"/>
              </a:rPr>
              <a:t>NAPRAVITELNÁ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o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becná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a specifická kritéria přijatelnosti jsou rozdělena na kritéria </a:t>
            </a:r>
            <a:r>
              <a:rPr lang="cs-CZ" sz="1800" dirty="0">
                <a:solidFill>
                  <a:srgbClr val="00B050"/>
                </a:solidFill>
                <a:latin typeface="+mj-lt"/>
              </a:rPr>
              <a:t>NAPRAVITELNÁ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sz="1800" dirty="0" smtClean="0">
                <a:solidFill>
                  <a:srgbClr val="FF0000"/>
                </a:solidFill>
                <a:latin typeface="+mj-lt"/>
              </a:rPr>
              <a:t>NENAPRAVITELNÁ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v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případě nesplnění alespoň jednoho kritéria s příznakem NENAPRAVITELNÉ je žádost o podporu vyloučena z dalšího procesu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hodnocení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v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případě nesplnění jakéhokoliv NAPRAVITELNÉHO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kritéria, nebo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pokud nelze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 rámci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kontroly přijatelnosti kritérium vyhodnotit, nebo jsou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 žádosti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uvedeny rozporné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údaje,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lze žadatele vyzvat k doplnění (max.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2x).</a:t>
            </a:r>
          </a:p>
          <a:p>
            <a:pPr marL="36000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Výzvy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 doplnění jsou žadateli zasílány formou depeší v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MS2014 -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lhůta pro doplnění je 5 pracovních dní.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1102"/>
            <a:ext cx="82296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Kontrola přijatelnosti 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7" descr="kontrola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7136" y="973427"/>
            <a:ext cx="1238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7200" y="484549"/>
            <a:ext cx="83820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/>
              <a:t>Kritéria </a:t>
            </a:r>
            <a:r>
              <a:rPr lang="cs-CZ" sz="3200" dirty="0"/>
              <a:t>přijatelnosti - </a:t>
            </a:r>
            <a:r>
              <a:rPr lang="cs-CZ" sz="3200" dirty="0">
                <a:solidFill>
                  <a:srgbClr val="FF0000"/>
                </a:solidFill>
              </a:rPr>
              <a:t>NENAPRAVITELNÁ</a:t>
            </a:r>
            <a:endParaRPr lang="cs-CZ" sz="3200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2411522"/>
              </p:ext>
            </p:extLst>
          </p:nvPr>
        </p:nvGraphicFramePr>
        <p:xfrm>
          <a:off x="683568" y="1002078"/>
          <a:ext cx="7959349" cy="541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0616" y="3294453"/>
            <a:ext cx="7959349" cy="2352203"/>
          </a:xfrm>
        </p:spPr>
        <p:txBody>
          <a:bodyPr>
            <a:normAutofit/>
          </a:bodyPr>
          <a:lstStyle/>
          <a:p>
            <a:pPr marL="457200" lvl="1" indent="-457200" algn="just">
              <a:spcBef>
                <a:spcPct val="20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Žádost </a:t>
            </a:r>
            <a:r>
              <a:rPr lang="cs-CZ" b="0" dirty="0">
                <a:solidFill>
                  <a:schemeClr val="tx1"/>
                </a:solidFill>
              </a:rPr>
              <a:t>je podána v předepsané formě</a:t>
            </a:r>
          </a:p>
          <a:p>
            <a:pPr marL="457200" lvl="1" indent="-457200" algn="just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Žádost </a:t>
            </a:r>
            <a:r>
              <a:rPr lang="cs-CZ" b="0" dirty="0">
                <a:solidFill>
                  <a:schemeClr val="tx1"/>
                </a:solidFill>
              </a:rPr>
              <a:t>je podepsána oprávněným zástupcem žadatele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doloženy všechny povinné přílohy a obsahově splňují požadované náležitosti</a:t>
            </a:r>
          </a:p>
          <a:p>
            <a:pPr marL="534988" indent="-361950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9925" y="2437101"/>
            <a:ext cx="841313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</a:t>
            </a:r>
            <a:r>
              <a:rPr lang="cs-CZ" dirty="0" smtClean="0"/>
              <a:t>náležitostí - </a:t>
            </a:r>
            <a:r>
              <a:rPr lang="cs-CZ" dirty="0" smtClean="0">
                <a:solidFill>
                  <a:srgbClr val="00B050"/>
                </a:solidFill>
              </a:rPr>
              <a:t>NAPRAVITELNÁ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439925" y="547194"/>
            <a:ext cx="8534400" cy="9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300" dirty="0" smtClean="0"/>
              <a:t>Kritéria </a:t>
            </a:r>
            <a:r>
              <a:rPr lang="cs-CZ" sz="3300" dirty="0"/>
              <a:t>přijatelnosti - </a:t>
            </a:r>
            <a:r>
              <a:rPr lang="cs-CZ" sz="3300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0616" y="1519838"/>
            <a:ext cx="7959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Všechna ostatní kritéria přijatelnosti stanovená jsou v jednotlivých výzvách – viz Specifická pravidla pro žadatele a příjemce (výzvy č. 2, 3 a 9).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4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46909"/>
            <a:ext cx="8229600" cy="5031971"/>
          </a:xfrm>
        </p:spPr>
        <p:txBody>
          <a:bodyPr>
            <a:normAutofit/>
          </a:bodyPr>
          <a:lstStyle/>
          <a:p>
            <a:pPr marL="454025" lvl="1" indent="-274638" algn="just"/>
            <a:r>
              <a:rPr lang="cs-CZ" sz="2300" dirty="0" smtClean="0">
                <a:latin typeface="+mj-lt"/>
              </a:rPr>
              <a:t>Probíhá na </a:t>
            </a:r>
            <a:r>
              <a:rPr lang="cs-CZ" sz="2300" dirty="0">
                <a:latin typeface="+mj-lt"/>
              </a:rPr>
              <a:t>základě výsledků ex-ante analýzy </a:t>
            </a:r>
            <a:r>
              <a:rPr lang="cs-CZ" sz="2300" dirty="0" smtClean="0">
                <a:latin typeface="+mj-lt"/>
              </a:rPr>
              <a:t>rizik a to formou:</a:t>
            </a:r>
          </a:p>
          <a:p>
            <a:pPr marL="1254125" lvl="2" indent="-358775" algn="just"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administrativního </a:t>
            </a:r>
            <a:r>
              <a:rPr lang="cs-CZ" sz="2000" dirty="0">
                <a:latin typeface="+mj-lt"/>
              </a:rPr>
              <a:t>ověření – ověření na základě předložených </a:t>
            </a:r>
            <a:r>
              <a:rPr lang="cs-CZ" sz="2000" dirty="0" smtClean="0">
                <a:latin typeface="+mj-lt"/>
              </a:rPr>
              <a:t>dokladů,</a:t>
            </a:r>
          </a:p>
          <a:p>
            <a:pPr marL="1254125" lvl="2" indent="-358775" algn="just">
              <a:spcAft>
                <a:spcPts val="1200"/>
              </a:spcAft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kontroly </a:t>
            </a:r>
            <a:r>
              <a:rPr lang="cs-CZ" sz="2000" dirty="0">
                <a:latin typeface="+mj-lt"/>
              </a:rPr>
              <a:t>na místě – veřejnosprávní </a:t>
            </a:r>
            <a:r>
              <a:rPr lang="cs-CZ" sz="2000" dirty="0" smtClean="0">
                <a:latin typeface="+mj-lt"/>
              </a:rPr>
              <a:t>kontrola.</a:t>
            </a:r>
            <a:endParaRPr lang="cs-CZ" sz="2000" dirty="0">
              <a:latin typeface="+mj-lt"/>
            </a:endParaRPr>
          </a:p>
          <a:p>
            <a:pPr marL="454025" lvl="1" indent="-274638" algn="just"/>
            <a:r>
              <a:rPr lang="cs-CZ" sz="2300" dirty="0">
                <a:latin typeface="+mj-lt"/>
              </a:rPr>
              <a:t>M</a:t>
            </a:r>
            <a:r>
              <a:rPr lang="cs-CZ" sz="2300" dirty="0" smtClean="0">
                <a:latin typeface="+mj-lt"/>
              </a:rPr>
              <a:t>ožné </a:t>
            </a:r>
            <a:r>
              <a:rPr lang="cs-CZ" sz="2300" dirty="0">
                <a:latin typeface="+mj-lt"/>
              </a:rPr>
              <a:t>krácení výdajů na základě výsledku </a:t>
            </a:r>
            <a:r>
              <a:rPr lang="cs-CZ" sz="2300" dirty="0" smtClean="0">
                <a:latin typeface="+mj-lt"/>
              </a:rPr>
              <a:t>kontroly: </a:t>
            </a:r>
            <a:endParaRPr lang="cs-CZ" sz="23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ve </a:t>
            </a:r>
            <a:r>
              <a:rPr lang="cs-CZ" sz="2000" dirty="0">
                <a:latin typeface="+mj-lt"/>
              </a:rPr>
              <a:t>způsobilých výdajích </a:t>
            </a:r>
            <a:r>
              <a:rPr lang="cs-CZ" sz="2000" dirty="0" smtClean="0">
                <a:latin typeface="+mj-lt"/>
              </a:rPr>
              <a:t>jsou zahrnuty </a:t>
            </a:r>
            <a:r>
              <a:rPr lang="cs-CZ" sz="2000" dirty="0">
                <a:latin typeface="+mj-lt"/>
              </a:rPr>
              <a:t>nezpůsobilé </a:t>
            </a:r>
            <a:r>
              <a:rPr lang="cs-CZ" sz="2000" dirty="0" smtClean="0">
                <a:latin typeface="+mj-lt"/>
              </a:rPr>
              <a:t>aktivity;</a:t>
            </a:r>
            <a:endParaRPr lang="cs-CZ" sz="20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>
                <a:latin typeface="+mj-lt"/>
              </a:rPr>
              <a:t>u</a:t>
            </a:r>
            <a:r>
              <a:rPr lang="cs-CZ" sz="2000" dirty="0" smtClean="0">
                <a:latin typeface="+mj-lt"/>
              </a:rPr>
              <a:t> již zrealizovaných aktivit bylo chybně provedeno výběrové/zadávací řízení;</a:t>
            </a:r>
            <a:endParaRPr lang="cs-CZ" sz="20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>
                <a:latin typeface="+mj-lt"/>
              </a:rPr>
              <a:t>v</a:t>
            </a:r>
            <a:r>
              <a:rPr lang="cs-CZ" sz="2000" dirty="0" smtClean="0">
                <a:latin typeface="+mj-lt"/>
              </a:rPr>
              <a:t>ýdaje, které </a:t>
            </a:r>
            <a:r>
              <a:rPr lang="cs-CZ" sz="2000" dirty="0">
                <a:latin typeface="+mj-lt"/>
              </a:rPr>
              <a:t>nebyly vynaloženy v souladu se zásadami </a:t>
            </a:r>
            <a:r>
              <a:rPr lang="cs-CZ" sz="2000" dirty="0" smtClean="0">
                <a:latin typeface="+mj-lt"/>
              </a:rPr>
              <a:t>3E.</a:t>
            </a:r>
            <a:endParaRPr lang="cs-CZ" sz="2000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98497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Ex-ante kontrola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0036"/>
            <a:ext cx="8120744" cy="4911107"/>
          </a:xfrm>
        </p:spPr>
        <p:txBody>
          <a:bodyPr>
            <a:noAutofit/>
          </a:bodyPr>
          <a:lstStyle/>
          <a:p>
            <a:pPr marL="261938" lvl="1" indent="4763" algn="just" defTabSz="261938">
              <a:buNone/>
            </a:pPr>
            <a:r>
              <a:rPr lang="cs-CZ" dirty="0" smtClean="0">
                <a:latin typeface="+mj-lt"/>
              </a:rPr>
              <a:t>Žadatel může podat žádost o přezkum hodnocení v každé části hodnocení žádosti, ve které neuspěl:</a:t>
            </a:r>
          </a:p>
          <a:p>
            <a:pPr marL="1173163" lvl="1" indent="-457200" algn="just" defTabSz="355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j-lt"/>
              </a:rPr>
              <a:t>po kontrole přijatelnosti a formálních náležitostí.</a:t>
            </a:r>
          </a:p>
          <a:p>
            <a:pPr marL="261938" lvl="1" indent="4763" algn="just">
              <a:buNone/>
            </a:pPr>
            <a:r>
              <a:rPr lang="cs-CZ" dirty="0" smtClean="0">
                <a:latin typeface="+mj-lt"/>
              </a:rPr>
              <a:t>Podává se do 15 kalendářních dnů ode dne doručení výsledku,  a to:</a:t>
            </a:r>
          </a:p>
          <a:p>
            <a:pPr marL="1166813" lvl="2" indent="-4413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elektronicky v MS2014+ (viz příloha č. 19 Obecných pravidel),</a:t>
            </a:r>
          </a:p>
          <a:p>
            <a:pPr marL="1166813" lvl="2" indent="-4413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písemně prostřednictvím formuláře uvedeného na webových stránkách </a:t>
            </a:r>
            <a:r>
              <a:rPr lang="cs-CZ" sz="2000" dirty="0" smtClean="0">
                <a:latin typeface="+mj-lt"/>
                <a:hlinkClick r:id="rId2"/>
              </a:rPr>
              <a:t>www.</a:t>
            </a:r>
            <a:r>
              <a:rPr lang="cs-CZ" sz="2000" dirty="0" err="1" smtClean="0">
                <a:latin typeface="+mj-lt"/>
                <a:hlinkClick r:id="rId2"/>
              </a:rPr>
              <a:t>dotaceeu.cz</a:t>
            </a:r>
            <a:r>
              <a:rPr lang="cs-CZ" sz="2000" dirty="0" smtClean="0">
                <a:latin typeface="+mj-lt"/>
              </a:rPr>
              <a:t> na adresu CRR.</a:t>
            </a:r>
          </a:p>
          <a:p>
            <a:pPr marL="444500" lvl="2" indent="0" algn="just">
              <a:spcBef>
                <a:spcPts val="0"/>
              </a:spcBef>
              <a:buNone/>
            </a:pPr>
            <a:endParaRPr lang="cs-CZ" sz="2000" dirty="0" smtClean="0">
              <a:latin typeface="+mj-lt"/>
            </a:endParaRPr>
          </a:p>
          <a:p>
            <a:pPr marL="261938" lvl="1" indent="4763" algn="just"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Přezkumné řízení provádí ŘO IROP.</a:t>
            </a:r>
          </a:p>
          <a:p>
            <a:pPr marL="261938" lvl="1" indent="4763" algn="just">
              <a:buNone/>
            </a:pPr>
            <a:r>
              <a:rPr lang="cs-CZ" dirty="0" smtClean="0">
                <a:latin typeface="+mj-lt"/>
              </a:rPr>
              <a:t>Na základě výsledku přezkumného řízení:</a:t>
            </a:r>
          </a:p>
          <a:p>
            <a:pPr marL="1173163" lvl="2" indent="-447675" algn="just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žádost postoupí do další fáze hodnocení,</a:t>
            </a:r>
          </a:p>
          <a:p>
            <a:pPr marL="1173163" lvl="2" indent="-447675" algn="just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žádost je vyřazena z dalšího procesu hodnocení.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  <a:latin typeface="+mj-lt"/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0" dirty="0" smtClean="0">
                <a:solidFill>
                  <a:schemeClr val="tx1"/>
                </a:solidFill>
                <a:latin typeface="+mj-lt"/>
              </a:rPr>
              <a:t>	</a:t>
            </a:r>
            <a:endParaRPr lang="cs-CZ" b="0" i="1" dirty="0" smtClean="0">
              <a:solidFill>
                <a:schemeClr val="tx1"/>
              </a:solidFill>
              <a:latin typeface="+mj-lt"/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 smtClean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 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	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0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hlinkClick r:id="rId3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/>
          </a:p>
          <a:p>
            <a:pPr marL="0" lvl="2" indent="0">
              <a:lnSpc>
                <a:spcPct val="110000"/>
              </a:lnSpc>
              <a:buNone/>
            </a:pPr>
            <a:endParaRPr lang="cs-CZ" sz="1800" dirty="0"/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0" lvl="1" indent="0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Žádost o přezkum výsledku hodnocení</a:t>
            </a:r>
            <a:endParaRPr lang="cs-CZ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8472"/>
            <a:ext cx="8229599" cy="4990408"/>
          </a:xfrm>
        </p:spPr>
        <p:txBody>
          <a:bodyPr>
            <a:normAutofit lnSpcReduction="10000"/>
          </a:bodyPr>
          <a:lstStyle/>
          <a:p>
            <a:pPr marL="0" lvl="1" indent="0" algn="just" defTabSz="715963">
              <a:spcBef>
                <a:spcPts val="60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Vzor Podmínek Rozhodnutí o poskytnutí dotace tvoří přílohu č. 2 Specifických pravidel: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informace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o příjemci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informace o projektu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povinnosti a práva příjemce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povinnosti a práva ŘO IROP</a:t>
            </a:r>
          </a:p>
          <a:p>
            <a:pPr marL="715963" lvl="1" indent="-357188" algn="just" defTabSz="715963">
              <a:spcBef>
                <a:spcPts val="600"/>
              </a:spcBef>
              <a:spcAft>
                <a:spcPts val="1200"/>
              </a:spcAft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sankce za neplnění povinností</a:t>
            </a:r>
          </a:p>
          <a:p>
            <a:pPr marL="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0" smtClean="0">
                <a:latin typeface="+mj-lt"/>
              </a:rPr>
              <a:t>Forma </a:t>
            </a:r>
            <a:r>
              <a:rPr lang="cs-CZ" sz="1800" dirty="0">
                <a:latin typeface="+mj-lt"/>
              </a:rPr>
              <a:t>podpory: 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dotace – ex-post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financování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cs-CZ" sz="1800" dirty="0">
                <a:latin typeface="+mj-lt"/>
              </a:rPr>
              <a:t>Etapy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cs-CZ" sz="1800" b="0" dirty="0" err="1" smtClean="0">
                <a:solidFill>
                  <a:schemeClr val="tx1"/>
                </a:solidFill>
                <a:latin typeface="+mj-lt"/>
              </a:rPr>
              <a:t>Víceetapové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projekty jsou rozdělené do více časových úseků tak, aby etapy:</a:t>
            </a: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byly uzavřeným logickým celkem, byly ukončeny </a:t>
            </a:r>
            <a:r>
              <a:rPr lang="cs-CZ" dirty="0" smtClean="0">
                <a:latin typeface="+mj-lt"/>
              </a:rPr>
              <a:t>výstupem - aby </a:t>
            </a:r>
            <a:r>
              <a:rPr lang="cs-CZ" dirty="0">
                <a:latin typeface="+mj-lt"/>
              </a:rPr>
              <a:t>bylo možno ověřit jejich </a:t>
            </a:r>
            <a:r>
              <a:rPr lang="cs-CZ" dirty="0" smtClean="0">
                <a:latin typeface="+mj-lt"/>
              </a:rPr>
              <a:t>splnění; </a:t>
            </a:r>
            <a:endParaRPr lang="cs-CZ" dirty="0">
              <a:latin typeface="+mj-lt"/>
            </a:endParaRP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etapy na sebe musí časově navazovat a nesmí se </a:t>
            </a:r>
            <a:r>
              <a:rPr lang="cs-CZ" dirty="0" smtClean="0">
                <a:latin typeface="+mj-lt"/>
              </a:rPr>
              <a:t>překrývat;</a:t>
            </a:r>
            <a:endParaRPr lang="cs-CZ" dirty="0">
              <a:latin typeface="+mj-lt"/>
            </a:endParaRP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etapa </a:t>
            </a:r>
            <a:r>
              <a:rPr lang="cs-CZ" dirty="0">
                <a:latin typeface="+mj-lt"/>
              </a:rPr>
              <a:t>nesmí být kratší než tři </a:t>
            </a:r>
            <a:r>
              <a:rPr lang="cs-CZ" dirty="0" smtClean="0">
                <a:latin typeface="+mj-lt"/>
              </a:rPr>
              <a:t>měsíce;</a:t>
            </a: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zjednodušenou </a:t>
            </a:r>
            <a:r>
              <a:rPr lang="cs-CZ" dirty="0">
                <a:latin typeface="+mj-lt"/>
              </a:rPr>
              <a:t>žádost o platbu za etapu lze podat nejdříve po vydání právního </a:t>
            </a:r>
            <a:r>
              <a:rPr lang="cs-CZ" dirty="0" smtClean="0">
                <a:latin typeface="+mj-lt"/>
              </a:rPr>
              <a:t>aktu.</a:t>
            </a:r>
            <a:endParaRPr lang="cs-CZ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1101"/>
            <a:ext cx="8229600" cy="113737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Vydání právního aktu - Rozhodnutí o poskytnutí dotace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111" y="1084263"/>
            <a:ext cx="8191918" cy="5084308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Státní příspěvková organizace zřízená zákonem č. 248/2000 Sb., o podpoře regionálního rozvoje, a řízená Ministerstvem pro místní rozvoj ČR.</a:t>
            </a:r>
            <a:endParaRPr lang="cs-CZ" sz="2000" dirty="0"/>
          </a:p>
          <a:p>
            <a:pPr>
              <a:spcBef>
                <a:spcPts val="1800"/>
              </a:spcBef>
            </a:pPr>
            <a:r>
              <a:rPr lang="cs-CZ" sz="2200" b="1" dirty="0" smtClean="0"/>
              <a:t>Zprostředkující </a:t>
            </a:r>
            <a:r>
              <a:rPr lang="cs-CZ" sz="2200" b="1" dirty="0"/>
              <a:t>subjekt pro vybrané operační </a:t>
            </a:r>
            <a:r>
              <a:rPr lang="cs-CZ" sz="2200" b="1" dirty="0" smtClean="0"/>
              <a:t>programy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  - nyní: </a:t>
            </a:r>
            <a:r>
              <a:rPr lang="pt-BR" sz="2200" b="1" u="sng" dirty="0" smtClean="0">
                <a:solidFill>
                  <a:srgbClr val="00529C"/>
                </a:solidFill>
              </a:rPr>
              <a:t>Integrovaný </a:t>
            </a:r>
            <a:r>
              <a:rPr lang="pt-BR" sz="2200" b="1" u="sng" dirty="0">
                <a:solidFill>
                  <a:srgbClr val="00529C"/>
                </a:solidFill>
              </a:rPr>
              <a:t>regionální operační </a:t>
            </a:r>
            <a:r>
              <a:rPr lang="pt-BR" sz="2200" b="1" u="sng" dirty="0" smtClean="0">
                <a:solidFill>
                  <a:srgbClr val="00529C"/>
                </a:solidFill>
              </a:rPr>
              <a:t>program</a:t>
            </a:r>
            <a:r>
              <a:rPr lang="cs-CZ" sz="2200" b="1" dirty="0" smtClean="0">
                <a:solidFill>
                  <a:srgbClr val="00529C"/>
                </a:solidFill>
              </a:rPr>
              <a:t>   (</a:t>
            </a:r>
            <a:r>
              <a:rPr lang="pt-BR" sz="2200" b="1" dirty="0" smtClean="0">
                <a:solidFill>
                  <a:srgbClr val="00529C"/>
                </a:solidFill>
              </a:rPr>
              <a:t>2014-2020</a:t>
            </a:r>
            <a:r>
              <a:rPr lang="cs-CZ" sz="2200" b="1" dirty="0" smtClean="0">
                <a:solidFill>
                  <a:srgbClr val="00529C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dirty="0"/>
              <a:t> </a:t>
            </a:r>
            <a:r>
              <a:rPr lang="cs-CZ" sz="2200" dirty="0" smtClean="0"/>
              <a:t> - v minulosti:</a:t>
            </a:r>
            <a:endParaRPr lang="pt-BR" sz="2200" dirty="0"/>
          </a:p>
          <a:p>
            <a:pPr lvl="1">
              <a:spcBef>
                <a:spcPts val="600"/>
              </a:spcBef>
            </a:pPr>
            <a:r>
              <a:rPr lang="cs-CZ" b="0" dirty="0" smtClean="0"/>
              <a:t>(1998-2004</a:t>
            </a:r>
            <a:r>
              <a:rPr lang="cs-CZ" b="0" dirty="0"/>
              <a:t>) předvstupní programy (PHARE, ISPA, SAPARD)</a:t>
            </a:r>
          </a:p>
          <a:p>
            <a:pPr lvl="1">
              <a:spcBef>
                <a:spcPts val="1200"/>
              </a:spcBef>
            </a:pPr>
            <a:r>
              <a:rPr lang="cs-CZ" b="0" dirty="0"/>
              <a:t>(2004-2006) Společný regionální operační program, OP JPD2</a:t>
            </a:r>
          </a:p>
          <a:p>
            <a:pPr lvl="1">
              <a:spcBef>
                <a:spcPts val="1200"/>
              </a:spcBef>
            </a:pPr>
            <a:r>
              <a:rPr lang="cs-CZ" b="0" dirty="0"/>
              <a:t>(2007-2013) Integrovaný operační program, OP Technická pomoc</a:t>
            </a:r>
          </a:p>
          <a:p>
            <a:endParaRPr lang="cs-CZ" sz="800" b="1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200" b="1" dirty="0"/>
              <a:t>Kontrolní subjekt pro </a:t>
            </a:r>
            <a:r>
              <a:rPr lang="cs-CZ" sz="2200" b="1" dirty="0" smtClean="0"/>
              <a:t>operační přeshraniční </a:t>
            </a:r>
            <a:r>
              <a:rPr lang="cs-CZ" sz="2200" b="1" dirty="0"/>
              <a:t>programy </a:t>
            </a:r>
            <a:endParaRPr lang="cs-CZ" sz="2200" b="1" dirty="0" smtClean="0"/>
          </a:p>
          <a:p>
            <a:pPr>
              <a:spcBef>
                <a:spcPts val="600"/>
              </a:spcBef>
            </a:pPr>
            <a:r>
              <a:rPr lang="cs-CZ" sz="2200" dirty="0" smtClean="0"/>
              <a:t>  - </a:t>
            </a:r>
            <a:r>
              <a:rPr lang="cs-CZ" sz="2200" b="1" dirty="0" smtClean="0"/>
              <a:t>nyní - </a:t>
            </a:r>
            <a:r>
              <a:rPr lang="cs-CZ" sz="2200" b="1" u="sng" dirty="0">
                <a:solidFill>
                  <a:srgbClr val="00529C"/>
                </a:solidFill>
              </a:rPr>
              <a:t>Cíl </a:t>
            </a:r>
            <a:r>
              <a:rPr lang="cs-CZ" sz="2200" b="1" u="sng" dirty="0" smtClean="0">
                <a:solidFill>
                  <a:srgbClr val="00529C"/>
                </a:solidFill>
              </a:rPr>
              <a:t>2</a:t>
            </a:r>
            <a:r>
              <a:rPr lang="cs-CZ" sz="2200" b="1" dirty="0" smtClean="0">
                <a:solidFill>
                  <a:srgbClr val="00529C"/>
                </a:solidFill>
              </a:rPr>
              <a:t>, </a:t>
            </a:r>
            <a:r>
              <a:rPr lang="cs-CZ" sz="2200" dirty="0" smtClean="0"/>
              <a:t>v </a:t>
            </a:r>
            <a:r>
              <a:rPr lang="cs-CZ" sz="2200" dirty="0"/>
              <a:t>minulém období - Cíl </a:t>
            </a:r>
            <a:r>
              <a:rPr lang="cs-CZ" sz="2200" dirty="0" smtClean="0"/>
              <a:t>3</a:t>
            </a:r>
            <a:endParaRPr lang="cs-CZ" sz="2200" b="1" u="sng" dirty="0">
              <a:solidFill>
                <a:srgbClr val="00529C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Hostitelská </a:t>
            </a:r>
            <a:r>
              <a:rPr lang="cs-CZ" sz="2200" b="1" dirty="0"/>
              <a:t>organizace pro pracoviště </a:t>
            </a:r>
            <a:r>
              <a:rPr lang="cs-CZ" sz="2200" b="1" dirty="0" err="1"/>
              <a:t>Enterprise</a:t>
            </a:r>
            <a:r>
              <a:rPr lang="cs-CZ" sz="2200" b="1" dirty="0"/>
              <a:t> </a:t>
            </a:r>
            <a:r>
              <a:rPr lang="cs-CZ" sz="2200" b="1" dirty="0" err="1"/>
              <a:t>Europe</a:t>
            </a:r>
            <a:r>
              <a:rPr lang="cs-CZ" sz="2200" b="1" dirty="0"/>
              <a:t> Network</a:t>
            </a:r>
          </a:p>
          <a:p>
            <a:pPr lvl="1">
              <a:spcBef>
                <a:spcPts val="600"/>
              </a:spcBef>
            </a:pPr>
            <a:r>
              <a:rPr lang="cs-CZ" b="0" dirty="0"/>
              <a:t>poradenství pro malé a střední podnikatele</a:t>
            </a:r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8472"/>
            <a:ext cx="8229599" cy="4990408"/>
          </a:xfrm>
        </p:spPr>
        <p:txBody>
          <a:bodyPr>
            <a:normAutofit/>
          </a:bodyPr>
          <a:lstStyle/>
          <a:p>
            <a:pPr marL="454025" lvl="1" indent="-187325" algn="just"/>
            <a:r>
              <a:rPr lang="cs-CZ" sz="2200" dirty="0"/>
              <a:t>Zpráva o realizaci (</a:t>
            </a:r>
            <a:r>
              <a:rPr lang="cs-CZ" sz="2200" dirty="0" err="1"/>
              <a:t>ZoR</a:t>
            </a:r>
            <a:r>
              <a:rPr lang="cs-CZ" sz="2200" dirty="0"/>
              <a:t>)</a:t>
            </a:r>
          </a:p>
          <a:p>
            <a:pPr marL="898525" lvl="2" indent="-187325" algn="just"/>
            <a:r>
              <a:rPr lang="pl-PL" sz="2000" dirty="0"/>
              <a:t>sledované období je příslušná etapa, předkládá se po ukončení </a:t>
            </a:r>
            <a:r>
              <a:rPr lang="pl-PL" sz="2000" dirty="0" smtClean="0"/>
              <a:t>etapy spolu </a:t>
            </a:r>
            <a:r>
              <a:rPr lang="pl-PL" sz="2000" dirty="0"/>
              <a:t>se žádostí o platbu </a:t>
            </a:r>
            <a:endParaRPr lang="cs-CZ" sz="2000" dirty="0" smtClean="0"/>
          </a:p>
          <a:p>
            <a:pPr marL="454025" lvl="1" indent="-187325" algn="just"/>
            <a:r>
              <a:rPr lang="cs-CZ" sz="2200" dirty="0" smtClean="0"/>
              <a:t>Zpráva o udržitelnosti</a:t>
            </a:r>
          </a:p>
          <a:p>
            <a:pPr marL="898525" lvl="2" indent="-187325" algn="just"/>
            <a:r>
              <a:rPr lang="cs-CZ" sz="2000" dirty="0" smtClean="0"/>
              <a:t>monitoring </a:t>
            </a:r>
            <a:r>
              <a:rPr lang="cs-CZ" sz="2000" dirty="0"/>
              <a:t>období </a:t>
            </a:r>
            <a:r>
              <a:rPr lang="cs-CZ" sz="2000" dirty="0" smtClean="0"/>
              <a:t>udržitelnosti – doba udržitelnosti je stanovena na 5 let od provedení poslední platby příjemci ze strany ŘO IROP</a:t>
            </a:r>
          </a:p>
          <a:p>
            <a:pPr marL="711200" lvl="2" indent="0" algn="just">
              <a:buNone/>
            </a:pPr>
            <a:endParaRPr lang="cs-CZ" sz="2000" dirty="0"/>
          </a:p>
          <a:p>
            <a:pPr marL="454025" lvl="1" indent="-187325" algn="just"/>
            <a:r>
              <a:rPr lang="cs-CZ" dirty="0" smtClean="0">
                <a:solidFill>
                  <a:schemeClr val="tx1"/>
                </a:solidFill>
              </a:rPr>
              <a:t>Novou zprávu je </a:t>
            </a:r>
            <a:r>
              <a:rPr lang="cs-CZ" dirty="0">
                <a:solidFill>
                  <a:schemeClr val="tx1"/>
                </a:solidFill>
              </a:rPr>
              <a:t>možné podat až po schválení předchozích zpráv.</a:t>
            </a:r>
          </a:p>
          <a:p>
            <a:pPr marL="454025" lvl="1" indent="-187325" algn="just"/>
            <a:r>
              <a:rPr lang="cs-CZ" dirty="0" smtClean="0">
                <a:solidFill>
                  <a:schemeClr val="tx1"/>
                </a:solidFill>
              </a:rPr>
              <a:t>Zprávu je </a:t>
            </a:r>
            <a:r>
              <a:rPr lang="cs-CZ" dirty="0">
                <a:solidFill>
                  <a:schemeClr val="tx1"/>
                </a:solidFill>
              </a:rPr>
              <a:t>možné podat až po uzavření změnových řízení.</a:t>
            </a:r>
          </a:p>
          <a:p>
            <a:pPr marL="454025" lvl="1" indent="-187325" algn="just"/>
            <a:r>
              <a:rPr lang="cs-CZ" dirty="0">
                <a:solidFill>
                  <a:schemeClr val="tx1"/>
                </a:solidFill>
              </a:rPr>
              <a:t>Kontrola formálních náležitostí a věcného obsahu zpráv.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648"/>
            <a:ext cx="8229600" cy="68457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Monitorování realizace projektů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31211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75539" y="1297565"/>
            <a:ext cx="7700425" cy="4673743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600"/>
              </a:spcAft>
            </a:pPr>
            <a:r>
              <a:rPr lang="cs-CZ" sz="2200" dirty="0">
                <a:latin typeface="+mj-lt"/>
              </a:rPr>
              <a:t>Pravidla zadávání veřejných zakázek jsou stanovena </a:t>
            </a:r>
            <a:r>
              <a:rPr lang="cs-CZ" sz="2200" dirty="0" smtClean="0">
                <a:latin typeface="+mj-lt"/>
              </a:rPr>
              <a:t>v těchto dokumentech:</a:t>
            </a:r>
            <a:endParaRPr lang="cs-CZ" sz="2200" dirty="0">
              <a:latin typeface="+mj-lt"/>
            </a:endParaRP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 smtClean="0">
                <a:latin typeface="+mj-lt"/>
              </a:rPr>
              <a:t>Zákon </a:t>
            </a:r>
            <a:r>
              <a:rPr lang="cs-CZ" sz="2200" b="1" u="sng" dirty="0">
                <a:latin typeface="+mj-lt"/>
              </a:rPr>
              <a:t>č. 134/2016 Sb. o zadávání veřejných zakázek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– pro </a:t>
            </a:r>
            <a:r>
              <a:rPr lang="cs-CZ" sz="2200" dirty="0">
                <a:latin typeface="+mj-lt"/>
              </a:rPr>
              <a:t>zakázky zahájené od </a:t>
            </a:r>
            <a:r>
              <a:rPr lang="cs-CZ" sz="2200" dirty="0" smtClean="0">
                <a:latin typeface="+mj-lt"/>
              </a:rPr>
              <a:t>1.10.2016</a:t>
            </a:r>
            <a:endParaRPr lang="cs-CZ" sz="2200" dirty="0">
              <a:latin typeface="+mj-lt"/>
            </a:endParaRP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>
                <a:latin typeface="+mj-lt"/>
              </a:rPr>
              <a:t>Metodický pokyn pro oblast zadávání zakázek pro programové období 2014 – 2020 (MPZ)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                       – </a:t>
            </a:r>
            <a:r>
              <a:rPr lang="cs-CZ" sz="2200" dirty="0">
                <a:latin typeface="+mj-lt"/>
              </a:rPr>
              <a:t>veřejné zakázky malé hodnoty (ZMH)</a:t>
            </a: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>
                <a:latin typeface="+mj-lt"/>
              </a:rPr>
              <a:t>Obecná pravidla pro žadatele a příjemce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smtClean="0">
                <a:latin typeface="+mj-lt"/>
              </a:rPr>
              <a:t>                                </a:t>
            </a:r>
            <a:r>
              <a:rPr lang="cs-CZ" sz="2200" dirty="0" smtClean="0">
                <a:latin typeface="+mj-lt"/>
              </a:rPr>
              <a:t>– kapitoly </a:t>
            </a:r>
            <a:r>
              <a:rPr lang="cs-CZ" sz="2200" dirty="0">
                <a:latin typeface="+mj-lt"/>
              </a:rPr>
              <a:t>5 a 6 – další pravidla stanovená poskytovatelem dotace</a:t>
            </a:r>
          </a:p>
          <a:p>
            <a:pPr marL="631825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u="sng" dirty="0">
                <a:latin typeface="+mj-lt"/>
              </a:rPr>
              <a:t>Zákon č. 137/2006 Sb., o veřejných zakázkách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             – </a:t>
            </a:r>
            <a:r>
              <a:rPr lang="cs-CZ" sz="2200" dirty="0">
                <a:latin typeface="+mj-lt"/>
              </a:rPr>
              <a:t>nadlimitní a podlimitní </a:t>
            </a:r>
            <a:r>
              <a:rPr lang="cs-CZ" sz="2200" dirty="0" smtClean="0">
                <a:latin typeface="+mj-lt"/>
              </a:rPr>
              <a:t>VZ, pro </a:t>
            </a:r>
            <a:r>
              <a:rPr lang="cs-CZ" sz="2200" dirty="0">
                <a:latin typeface="+mj-lt"/>
              </a:rPr>
              <a:t>zakázky zahájené před </a:t>
            </a:r>
            <a:r>
              <a:rPr lang="cs-CZ" sz="2200" dirty="0" smtClean="0">
                <a:latin typeface="+mj-lt"/>
              </a:rPr>
              <a:t>1.10.2016</a:t>
            </a:r>
            <a:endParaRPr lang="cs-CZ" sz="2200" dirty="0">
              <a:latin typeface="+mj-lt"/>
            </a:endParaRPr>
          </a:p>
          <a:p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7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947767"/>
            <a:ext cx="8003232" cy="557974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u="sng" dirty="0" smtClean="0"/>
              <a:t>Nadlimitní </a:t>
            </a:r>
            <a:r>
              <a:rPr lang="cs-CZ" sz="2200" u="sng" dirty="0"/>
              <a:t>a podlimitní </a:t>
            </a:r>
            <a:r>
              <a:rPr lang="cs-CZ" sz="2200" u="sng" dirty="0" smtClean="0"/>
              <a:t>VZ:</a:t>
            </a:r>
            <a:endParaRPr lang="cs-CZ" sz="2200" dirty="0" smtClean="0"/>
          </a:p>
          <a:p>
            <a:pPr marL="715963" algn="just">
              <a:spcBef>
                <a:spcPts val="0"/>
              </a:spcBef>
              <a:spcAft>
                <a:spcPts val="1200"/>
              </a:spcAft>
            </a:pPr>
            <a:r>
              <a:rPr lang="cs-CZ" sz="1900" b="1" dirty="0" smtClean="0"/>
              <a:t>Zákon č. 134/2016 Sb. o zadávání veřejných zakázek</a:t>
            </a:r>
            <a:r>
              <a:rPr lang="cs-CZ" sz="1900" dirty="0" smtClean="0"/>
              <a:t> </a:t>
            </a:r>
          </a:p>
          <a:p>
            <a:pPr marL="1074738" algn="just">
              <a:spcBef>
                <a:spcPts val="0"/>
              </a:spcBef>
              <a:spcAft>
                <a:spcPts val="1200"/>
              </a:spcAft>
            </a:pPr>
            <a:r>
              <a:rPr lang="cs-CZ" sz="1900" dirty="0" smtClean="0"/>
              <a:t>– pro zakázky zahájené od 1.10.2016</a:t>
            </a:r>
          </a:p>
          <a:p>
            <a:pPr marL="715963" algn="just">
              <a:spcBef>
                <a:spcPts val="0"/>
              </a:spcBef>
              <a:spcAft>
                <a:spcPts val="1200"/>
              </a:spcAft>
            </a:pPr>
            <a:r>
              <a:rPr lang="cs-CZ" sz="1900" b="1" dirty="0" smtClean="0"/>
              <a:t>Zákon </a:t>
            </a:r>
            <a:r>
              <a:rPr lang="cs-CZ" sz="1900" b="1" dirty="0"/>
              <a:t>č. 137/2006 Sb., o veřejných zakázkách  (ZVZ</a:t>
            </a:r>
            <a:r>
              <a:rPr lang="cs-CZ" sz="1900" b="1" dirty="0" smtClean="0"/>
              <a:t>)</a:t>
            </a:r>
          </a:p>
          <a:p>
            <a:pPr marL="1074738" algn="just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– pro zakázky zahájené do </a:t>
            </a:r>
            <a:r>
              <a:rPr lang="cs-CZ" sz="1900" dirty="0" smtClean="0"/>
              <a:t>1.10.2016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u="sng" dirty="0"/>
              <a:t>V</a:t>
            </a:r>
            <a:r>
              <a:rPr lang="cs-CZ" sz="2200" u="sng" dirty="0" smtClean="0"/>
              <a:t>eřejné </a:t>
            </a:r>
            <a:r>
              <a:rPr lang="cs-CZ" sz="2200" u="sng" dirty="0"/>
              <a:t>zakázky malé hodnoty (ZMH</a:t>
            </a:r>
            <a:r>
              <a:rPr lang="cs-CZ" sz="2200" u="sng" dirty="0" smtClean="0"/>
              <a:t>):</a:t>
            </a:r>
            <a:endParaRPr lang="cs-CZ" sz="2200" u="sng" dirty="0"/>
          </a:p>
          <a:p>
            <a:pPr marL="715963" lvl="0" algn="just">
              <a:spcBef>
                <a:spcPts val="0"/>
              </a:spcBef>
              <a:spcAft>
                <a:spcPts val="1800"/>
              </a:spcAft>
            </a:pPr>
            <a:r>
              <a:rPr lang="cs-CZ" sz="1900" b="1" dirty="0" smtClean="0"/>
              <a:t>Metodický </a:t>
            </a:r>
            <a:r>
              <a:rPr lang="cs-CZ" sz="1900" b="1" dirty="0"/>
              <a:t>pokyn pro oblast zadávání zakázek pro programové období 2014 – 2020 (</a:t>
            </a:r>
            <a:r>
              <a:rPr lang="cs-CZ" sz="1900" b="1" dirty="0" smtClean="0"/>
              <a:t>MPZ)</a:t>
            </a:r>
            <a:r>
              <a:rPr lang="cs-CZ" sz="1900" b="1" dirty="0"/>
              <a:t> *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</a:pPr>
            <a:r>
              <a:rPr lang="cs-CZ" sz="1900" b="1" dirty="0" smtClean="0"/>
              <a:t>Obecná </a:t>
            </a:r>
            <a:r>
              <a:rPr lang="cs-CZ" sz="1900" b="1" dirty="0"/>
              <a:t>pravidla pro žadatele a příjemce </a:t>
            </a:r>
            <a:r>
              <a:rPr lang="cs-CZ" sz="1900" b="1" dirty="0" smtClean="0"/>
              <a:t>- </a:t>
            </a:r>
            <a:r>
              <a:rPr lang="cs-CZ" sz="1900" dirty="0" smtClean="0"/>
              <a:t>kapitoly </a:t>
            </a:r>
            <a:r>
              <a:rPr lang="cs-CZ" sz="1900" dirty="0"/>
              <a:t>5 a 6 – další pravidla stanovená poskytovatelem dotace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*</a:t>
            </a:r>
            <a:r>
              <a:rPr lang="cs-CZ" sz="1600" dirty="0"/>
              <a:t>Metodický pokyn naleznete v příloze č. 3 Obecných pravidel pro žadatele </a:t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 smtClean="0"/>
              <a:t>příjemce 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www.strukturalni-fondy.cz/cs/Microsites/IROP/Dokumenty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277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Pravidla zadávání </a:t>
            </a:r>
            <a:r>
              <a:rPr lang="cs-CZ" sz="3200" dirty="0"/>
              <a:t>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8278"/>
            <a:ext cx="8229600" cy="54593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 smtClean="0"/>
              <a:t>MPZ </a:t>
            </a:r>
            <a:r>
              <a:rPr lang="cs-CZ" sz="2000" dirty="0" smtClean="0"/>
              <a:t>stanoví při </a:t>
            </a:r>
            <a:r>
              <a:rPr lang="cs-CZ" sz="2000" dirty="0"/>
              <a:t>zadávání </a:t>
            </a:r>
            <a:r>
              <a:rPr lang="cs-CZ" sz="2000" dirty="0" smtClean="0"/>
              <a:t>zakázek malé hodnoty </a:t>
            </a:r>
            <a:r>
              <a:rPr lang="cs-CZ" sz="2000" dirty="0"/>
              <a:t>následující </a:t>
            </a:r>
            <a:r>
              <a:rPr lang="cs-CZ" sz="2000" b="1" u="sng" dirty="0"/>
              <a:t>limity</a:t>
            </a:r>
            <a:r>
              <a:rPr lang="cs-CZ" sz="2000" dirty="0" smtClean="0"/>
              <a:t>: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méně </a:t>
            </a:r>
            <a:r>
              <a:rPr lang="cs-CZ" sz="2000" b="1" dirty="0"/>
              <a:t>než 400.000,-</a:t>
            </a:r>
            <a:r>
              <a:rPr lang="cs-CZ" sz="2000" dirty="0"/>
              <a:t> </a:t>
            </a:r>
            <a:r>
              <a:rPr lang="cs-CZ" sz="2000" dirty="0" smtClean="0"/>
              <a:t>Kč bez </a:t>
            </a:r>
            <a:r>
              <a:rPr lang="cs-CZ" sz="2000" dirty="0"/>
              <a:t>DPH = ZMH, nespadající pod pravidla MPZ, lze realizovat </a:t>
            </a:r>
            <a:r>
              <a:rPr lang="cs-CZ" sz="2000" u="sng" dirty="0"/>
              <a:t>přímý nákup</a:t>
            </a:r>
            <a:r>
              <a:rPr lang="cs-CZ" sz="2000" dirty="0"/>
              <a:t> nebo objednávku 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od </a:t>
            </a:r>
            <a:r>
              <a:rPr lang="cs-CZ" sz="2000" b="1" dirty="0"/>
              <a:t>400.000,- bez DPH do 2 </a:t>
            </a:r>
            <a:r>
              <a:rPr lang="cs-CZ" sz="2000" b="1" dirty="0" smtClean="0"/>
              <a:t>mil. </a:t>
            </a:r>
            <a:r>
              <a:rPr lang="cs-CZ" sz="2000" dirty="0" smtClean="0"/>
              <a:t>Kč bez </a:t>
            </a:r>
            <a:r>
              <a:rPr lang="cs-CZ" sz="2000" dirty="0"/>
              <a:t>DPH = ZMH </a:t>
            </a:r>
            <a:r>
              <a:rPr lang="cs-CZ" sz="2000" dirty="0" smtClean="0"/>
              <a:t>- nutné </a:t>
            </a:r>
            <a:r>
              <a:rPr lang="cs-CZ" sz="2000" dirty="0"/>
              <a:t>soutěžit postupem dle </a:t>
            </a:r>
            <a:r>
              <a:rPr lang="cs-CZ" sz="2000" u="sng" dirty="0"/>
              <a:t>MP</a:t>
            </a:r>
            <a:r>
              <a:rPr lang="cs-CZ" sz="2000" dirty="0"/>
              <a:t>Z (zejm. kapitola 7)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od </a:t>
            </a:r>
            <a:r>
              <a:rPr lang="cs-CZ" sz="2000" b="1" dirty="0"/>
              <a:t>2 </a:t>
            </a:r>
            <a:r>
              <a:rPr lang="cs-CZ" sz="2000" b="1" dirty="0" smtClean="0"/>
              <a:t>mil.</a:t>
            </a:r>
            <a:r>
              <a:rPr lang="cs-CZ" sz="2000" dirty="0" smtClean="0"/>
              <a:t> Kč bez </a:t>
            </a:r>
            <a:r>
              <a:rPr lang="cs-CZ" sz="2000" dirty="0"/>
              <a:t>DPH = postup </a:t>
            </a:r>
            <a:r>
              <a:rPr lang="cs-CZ" sz="2000" u="sng" dirty="0"/>
              <a:t>dle </a:t>
            </a:r>
            <a:r>
              <a:rPr lang="cs-CZ" sz="2000" u="sng" dirty="0" smtClean="0"/>
              <a:t>zákona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dirty="0" smtClean="0"/>
              <a:t>Výše </a:t>
            </a:r>
            <a:r>
              <a:rPr lang="cs-CZ" sz="2000" dirty="0"/>
              <a:t>uvedené limity se vztahují k předpokládané hodnotě </a:t>
            </a:r>
            <a:r>
              <a:rPr lang="cs-CZ" sz="2000" dirty="0" smtClean="0"/>
              <a:t>VZ.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2000" u="sng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/>
              <a:t>Vymezení předmětu </a:t>
            </a:r>
            <a:r>
              <a:rPr lang="cs-CZ" sz="2000" b="1" dirty="0" smtClean="0"/>
              <a:t>zakázky</a:t>
            </a:r>
          </a:p>
          <a:p>
            <a:pPr lvl="0" defTabSz="914400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Zadavatel stanoví předmět jedné zakázky tak, aby předmětem jedné zakázky byla:</a:t>
            </a:r>
          </a:p>
          <a:p>
            <a:pPr marL="536575" lvl="0" indent="-357188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všechna </a:t>
            </a:r>
            <a:r>
              <a:rPr lang="cs-CZ" sz="2000" dirty="0"/>
              <a:t>plnění, tvořící </a:t>
            </a:r>
            <a:r>
              <a:rPr lang="cs-CZ" sz="2000" b="1" u="sng" dirty="0"/>
              <a:t>jeden funkční celek </a:t>
            </a:r>
          </a:p>
          <a:p>
            <a:pPr marL="536575" lvl="0" indent="-357188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všechna obdobná a spolu související plnění</a:t>
            </a:r>
          </a:p>
          <a:p>
            <a:pPr marL="990600" lvl="1" indent="-274638" defTabSz="9906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/>
                </a:solidFill>
              </a:rPr>
              <a:t>související plnění jsou ta, která spolu souvisí </a:t>
            </a:r>
            <a:r>
              <a:rPr lang="cs-CZ" u="sng" dirty="0">
                <a:solidFill>
                  <a:schemeClr val="tx1"/>
                </a:solidFill>
              </a:rPr>
              <a:t>místně, věcně a časově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5953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1038"/>
            <a:ext cx="8229600" cy="74878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69818"/>
            <a:ext cx="8229600" cy="6165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u="sng" dirty="0"/>
              <a:t>Kritéria hodnocení </a:t>
            </a:r>
            <a:r>
              <a:rPr lang="cs-CZ" sz="2000" b="1" u="sng" dirty="0" smtClean="0"/>
              <a:t>nabídek:</a:t>
            </a:r>
            <a:endParaRPr lang="cs-CZ" sz="2000" b="1" u="sng" dirty="0"/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dirty="0"/>
              <a:t>Nejnižší nabídková cena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b="1" dirty="0"/>
              <a:t>Ekonomická výhodnost </a:t>
            </a:r>
            <a:r>
              <a:rPr lang="cs-CZ" b="1" dirty="0" smtClean="0"/>
              <a:t>nabídky </a:t>
            </a:r>
            <a:r>
              <a:rPr lang="cs-CZ" dirty="0" smtClean="0"/>
              <a:t>– vhodné pro tyto zakázky, ale nutné důkladně připravit</a:t>
            </a:r>
            <a:endParaRPr lang="cs-CZ" dirty="0"/>
          </a:p>
          <a:p>
            <a:pPr marL="442913" indent="-4429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	</a:t>
            </a:r>
            <a:r>
              <a:rPr lang="cs-CZ" dirty="0" smtClean="0"/>
              <a:t>Kritéria kvality: </a:t>
            </a:r>
            <a:endParaRPr lang="cs-CZ" dirty="0"/>
          </a:p>
          <a:p>
            <a:pPr marL="10001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dirty="0" smtClean="0"/>
              <a:t>musí </a:t>
            </a:r>
            <a:r>
              <a:rPr lang="cs-CZ" dirty="0"/>
              <a:t>být vymezena tak, aby podle nich nabídky mohly být porovnatelné </a:t>
            </a:r>
            <a:r>
              <a:rPr lang="cs-CZ" dirty="0" smtClean="0"/>
              <a:t>a naplnění </a:t>
            </a:r>
            <a:r>
              <a:rPr lang="cs-CZ" dirty="0"/>
              <a:t>kritérií ověřitelné</a:t>
            </a:r>
          </a:p>
          <a:p>
            <a:pPr marL="10001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dirty="0" smtClean="0"/>
              <a:t>kritériem </a:t>
            </a:r>
            <a:r>
              <a:rPr lang="cs-CZ" dirty="0"/>
              <a:t>kvality nesmí být smluvní podmínky, jejichž účelem je utvrzení </a:t>
            </a:r>
            <a:r>
              <a:rPr lang="cs-CZ" dirty="0" smtClean="0"/>
              <a:t>povinností dodavatele</a:t>
            </a:r>
            <a:r>
              <a:rPr lang="cs-CZ" dirty="0"/>
              <a:t>, nebo platební </a:t>
            </a:r>
            <a:r>
              <a:rPr lang="cs-CZ" dirty="0" smtClean="0"/>
              <a:t>podmínky</a:t>
            </a:r>
          </a:p>
          <a:p>
            <a:pPr marL="825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 marL="825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Možné také použít </a:t>
            </a:r>
            <a:r>
              <a:rPr lang="cs-CZ" b="1" dirty="0" smtClean="0"/>
              <a:t>architektonickou soutěž o návrh </a:t>
            </a:r>
            <a:r>
              <a:rPr lang="cs-CZ" dirty="0" smtClean="0"/>
              <a:t>a následně jednací řízení bez uveřejnění.</a:t>
            </a:r>
          </a:p>
          <a:p>
            <a:pPr marL="825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(Popsáno např. </a:t>
            </a:r>
            <a:r>
              <a:rPr lang="cs-CZ" sz="1600" dirty="0"/>
              <a:t>v </a:t>
            </a:r>
            <a:r>
              <a:rPr lang="cs-CZ" sz="1600" dirty="0" smtClean="0"/>
              <a:t>Metodickém návodu pro pořízení a zpracování ÚS – </a:t>
            </a:r>
            <a:r>
              <a:rPr lang="cs-CZ" sz="1600" dirty="0" err="1" smtClean="0"/>
              <a:t>kap.F</a:t>
            </a:r>
            <a:r>
              <a:rPr lang="cs-CZ" sz="1600" dirty="0" smtClean="0"/>
              <a:t> - 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://www.strukturalni-fondy.cz/</a:t>
            </a:r>
            <a:r>
              <a:rPr lang="cs-CZ" sz="1600" dirty="0" err="1">
                <a:hlinkClick r:id="rId3"/>
              </a:rPr>
              <a:t>getmedia</a:t>
            </a:r>
            <a:r>
              <a:rPr lang="cs-CZ" sz="1600" dirty="0">
                <a:hlinkClick r:id="rId3"/>
              </a:rPr>
              <a:t>/003217c0-2c21-437a-b4d0-a9e4ee4a29e7/Uzemni-studie-verejneho-prostranstvi-3-11.2015.pdf?ext=.</a:t>
            </a:r>
            <a:r>
              <a:rPr lang="cs-CZ" sz="1600" dirty="0" err="1" smtClean="0">
                <a:hlinkClick r:id="rId3"/>
              </a:rPr>
              <a:t>pdf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21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1037"/>
            <a:ext cx="8229600" cy="887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32059"/>
            <a:ext cx="8229600" cy="4946822"/>
          </a:xfrm>
        </p:spPr>
        <p:txBody>
          <a:bodyPr>
            <a:normAutofit/>
          </a:bodyPr>
          <a:lstStyle/>
          <a:p>
            <a:pPr marL="825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9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u="sng" dirty="0" smtClean="0">
                <a:latin typeface="+mj-lt"/>
              </a:rPr>
              <a:t>Kontrola </a:t>
            </a:r>
            <a:r>
              <a:rPr lang="cs-CZ" sz="2400" b="1" u="sng" dirty="0">
                <a:latin typeface="+mj-lt"/>
              </a:rPr>
              <a:t>zakázek v IROP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Relevantní dokumentaci o zakázce zadavatel předkládá prostřednictvím MS2014</a:t>
            </a:r>
            <a:r>
              <a:rPr lang="cs-CZ" sz="2000" dirty="0" smtClean="0">
                <a:latin typeface="+mj-lt"/>
              </a:rPr>
              <a:t>+.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+mj-lt"/>
              </a:rPr>
              <a:t>Žadatel musí mít při podání žádosti o dotaci </a:t>
            </a:r>
            <a:r>
              <a:rPr lang="pl-PL" sz="2000" b="1" u="sng" dirty="0">
                <a:latin typeface="+mj-lt"/>
              </a:rPr>
              <a:t>podepsanou smlouvu </a:t>
            </a:r>
            <a:r>
              <a:rPr lang="pl-PL" sz="2000" b="1" u="sng" dirty="0" smtClean="0">
                <a:latin typeface="+mj-lt"/>
              </a:rPr>
              <a:t>s dodavatelem</a:t>
            </a:r>
            <a:r>
              <a:rPr lang="pl-PL" sz="2000" b="1" dirty="0" smtClean="0">
                <a:latin typeface="+mj-lt"/>
              </a:rPr>
              <a:t> </a:t>
            </a:r>
            <a:r>
              <a:rPr lang="pl-PL" sz="2000" b="1" dirty="0">
                <a:latin typeface="+mj-lt"/>
              </a:rPr>
              <a:t>(dodavateli</a:t>
            </a:r>
            <a:r>
              <a:rPr lang="pl-PL" sz="2000" b="1" dirty="0" smtClean="0">
                <a:latin typeface="+mj-lt"/>
              </a:rPr>
              <a:t>)</a:t>
            </a:r>
            <a:r>
              <a:rPr lang="pl-PL" sz="2000" dirty="0" smtClean="0">
                <a:latin typeface="+mj-lt"/>
              </a:rPr>
              <a:t>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Smlouva musí obsahovat cenu v členění po jednotlivých fázích projednávání řešené územně plánovací dokumentace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+mj-lt"/>
              </a:rPr>
              <a:t>Před podáním žádosti o dotaci může žadatel s CRR dokumentaci </a:t>
            </a:r>
            <a:r>
              <a:rPr lang="pl-PL" sz="2000" b="1" dirty="0" smtClean="0">
                <a:latin typeface="+mj-lt"/>
              </a:rPr>
              <a:t>k zakázce konzultovat</a:t>
            </a:r>
            <a:r>
              <a:rPr lang="pl-PL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tikovaP\Desktop\vladimir_rencin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43" y="397797"/>
            <a:ext cx="7365015" cy="58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86838" y="493776"/>
            <a:ext cx="704088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2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1650" y="1320807"/>
            <a:ext cx="7772400" cy="44277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        Děkuji vám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823276" y="6364203"/>
            <a:ext cx="4068763" cy="3698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16. </a:t>
            </a:r>
            <a:r>
              <a:rPr lang="cs-CZ" sz="1600" dirty="0" smtClean="0"/>
              <a:t>11. 2016, </a:t>
            </a:r>
            <a:r>
              <a:rPr lang="cs-CZ" sz="1600" dirty="0" smtClean="0"/>
              <a:t>České Budějovice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250825" y="6340081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836086" y="3206289"/>
            <a:ext cx="570337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  <a:latin typeface="+mj-lt"/>
              </a:rPr>
              <a:t>Ing. Pavla Bártíková</a:t>
            </a: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specialista pro absorpční kapacitu</a:t>
            </a: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Oddělení pro Jihočeský kraj</a:t>
            </a: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Centrum pro regionální rozvoj České republiky</a:t>
            </a:r>
          </a:p>
          <a:p>
            <a:endParaRPr lang="cs-CZ" sz="2000" dirty="0">
              <a:solidFill>
                <a:schemeClr val="bg1"/>
              </a:solidFill>
              <a:latin typeface="+mj-lt"/>
            </a:endParaRP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tel.: 725  793  625,  381  670  026</a:t>
            </a: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e-mail:  pavla.bartikova@crr.cz</a:t>
            </a:r>
          </a:p>
        </p:txBody>
      </p:sp>
    </p:spTree>
    <p:extLst>
      <p:ext uri="{BB962C8B-B14F-4D97-AF65-F5344CB8AC3E}">
        <p14:creationId xmlns:p14="http://schemas.microsoft.com/office/powerpoint/2010/main" val="4103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2663"/>
            <a:ext cx="8172450" cy="5296217"/>
          </a:xfrm>
        </p:spPr>
        <p:txBody>
          <a:bodyPr>
            <a:noAutofit/>
          </a:bodyPr>
          <a:lstStyle/>
          <a:p>
            <a:pPr marL="285750" lvl="1" indent="0" algn="ctr">
              <a:spcBef>
                <a:spcPts val="1000"/>
              </a:spcBef>
              <a:buNone/>
              <a:defRPr/>
            </a:pPr>
            <a:r>
              <a:rPr lang="cs-CZ" sz="2400" dirty="0" smtClean="0"/>
              <a:t>Program s celorepublikovou působností</a:t>
            </a:r>
          </a:p>
          <a:p>
            <a:pPr marL="285750" lvl="1" indent="4198938">
              <a:spcBef>
                <a:spcPts val="0"/>
              </a:spcBef>
              <a:buNone/>
              <a:defRPr/>
            </a:pPr>
            <a:endParaRPr lang="cs-CZ" sz="1200" dirty="0" smtClean="0"/>
          </a:p>
          <a:p>
            <a:pPr marL="285750" lvl="1" indent="45624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Řídicí orgán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>
                <a:solidFill>
                  <a:schemeClr val="tx1"/>
                </a:solidFill>
              </a:rPr>
              <a:t>poskytovatel dotace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řízení programu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příprava </a:t>
            </a:r>
            <a:r>
              <a:rPr lang="cs-CZ" b="0" dirty="0">
                <a:solidFill>
                  <a:schemeClr val="tx1"/>
                </a:solidFill>
              </a:rPr>
              <a:t>výzev a pravidel pro žadatele a </a:t>
            </a:r>
            <a:r>
              <a:rPr lang="cs-CZ" b="0" dirty="0" smtClean="0">
                <a:solidFill>
                  <a:schemeClr val="tx1"/>
                </a:solidFill>
              </a:rPr>
              <a:t>příjemce</a:t>
            </a:r>
          </a:p>
          <a:p>
            <a:pPr marL="285750" lvl="1" indent="3749675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Zprostředkující  subjekt</a:t>
            </a:r>
            <a:endParaRPr lang="cs-CZ" sz="2800" u="sng" dirty="0"/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konzultace</a:t>
            </a:r>
            <a:endParaRPr lang="cs-CZ" b="0" dirty="0">
              <a:solidFill>
                <a:schemeClr val="tx1"/>
              </a:solidFill>
            </a:endParaRP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>
                <a:solidFill>
                  <a:schemeClr val="tx1"/>
                </a:solidFill>
              </a:rPr>
              <a:t>příjem a hodnocení žádostí o </a:t>
            </a:r>
            <a:r>
              <a:rPr lang="cs-CZ" b="0" dirty="0" smtClean="0">
                <a:solidFill>
                  <a:schemeClr val="tx1"/>
                </a:solidFill>
              </a:rPr>
              <a:t>podporu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administrace změn,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realizaci,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udržitelnosti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kontroly </a:t>
            </a:r>
            <a:r>
              <a:rPr lang="cs-CZ" b="0" dirty="0">
                <a:solidFill>
                  <a:schemeClr val="tx1"/>
                </a:solidFill>
              </a:rPr>
              <a:t>na místě, kontroly žádostí </a:t>
            </a:r>
            <a:r>
              <a:rPr lang="cs-CZ" b="0" dirty="0" smtClean="0">
                <a:solidFill>
                  <a:schemeClr val="tx1"/>
                </a:solidFill>
              </a:rPr>
              <a:t>o platbu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zpracování </a:t>
            </a:r>
            <a:r>
              <a:rPr lang="cs-CZ" b="0" dirty="0">
                <a:solidFill>
                  <a:schemeClr val="tx1"/>
                </a:solidFill>
              </a:rPr>
              <a:t>podkladů pro certifikaci</a:t>
            </a:r>
          </a:p>
          <a:p>
            <a:pPr marL="285750" lvl="1" indent="0">
              <a:spcBef>
                <a:spcPts val="1000"/>
              </a:spcBef>
              <a:spcAft>
                <a:spcPts val="600"/>
              </a:spcAft>
              <a:buNone/>
              <a:defRPr/>
            </a:pPr>
            <a:endParaRPr lang="cs-CZ" sz="1500" b="0" dirty="0" smtClean="0">
              <a:solidFill>
                <a:schemeClr val="tx1"/>
              </a:solidFill>
            </a:endParaRPr>
          </a:p>
          <a:p>
            <a:endParaRPr lang="cs-CZ" sz="1000" b="1" dirty="0" smtClean="0">
              <a:solidFill>
                <a:srgbClr val="00529C"/>
              </a:solidFill>
            </a:endParaRPr>
          </a:p>
          <a:p>
            <a:pPr marL="898525" lvl="2" indent="-187325"/>
            <a:endParaRPr lang="cs-CZ" sz="1500" b="0" dirty="0" smtClean="0"/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IROP – Integrovaný regionální program</a:t>
            </a:r>
            <a:endParaRPr lang="en-GB" sz="3200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 rotWithShape="1">
          <a:blip r:embed="rId2"/>
          <a:srcRect l="78904"/>
          <a:stretch/>
        </p:blipFill>
        <p:spPr>
          <a:xfrm>
            <a:off x="683566" y="4042053"/>
            <a:ext cx="3039655" cy="16925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 bwMode="auto">
          <a:xfrm>
            <a:off x="683566" y="1915884"/>
            <a:ext cx="393321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cs-CZ" dirty="0" smtClean="0"/>
              <a:t>Centrum </a:t>
            </a:r>
            <a:r>
              <a:rPr lang="cs-CZ" dirty="0"/>
              <a:t>pro regionální rozvoj České republiky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Síť poboček pro IROP</a:t>
            </a:r>
            <a:r>
              <a:rPr lang="cs-CZ" sz="2000" dirty="0" smtClean="0"/>
              <a:t> - v každém krajském městě, </a:t>
            </a:r>
            <a:r>
              <a:rPr lang="cs-CZ" sz="2000" dirty="0"/>
              <a:t>celkem </a:t>
            </a:r>
            <a:r>
              <a:rPr lang="cs-CZ" sz="2000" dirty="0" smtClean="0"/>
              <a:t>13 kanceláří </a:t>
            </a:r>
            <a:r>
              <a:rPr lang="cs-CZ" sz="2000" dirty="0"/>
              <a:t>Centra.</a:t>
            </a:r>
          </a:p>
          <a:p>
            <a:r>
              <a:rPr lang="pt-BR" sz="2000" b="1" u="sng" dirty="0" smtClean="0"/>
              <a:t>Sídlo </a:t>
            </a:r>
            <a:r>
              <a:rPr lang="pt-BR" sz="2000" b="1" u="sng" dirty="0"/>
              <a:t>centrály </a:t>
            </a:r>
            <a:r>
              <a:rPr lang="cs-CZ" sz="2000" dirty="0" smtClean="0"/>
              <a:t>– U Nákladového nádraží 3144/4</a:t>
            </a:r>
            <a:r>
              <a:rPr lang="pt-BR" sz="2000" dirty="0" smtClean="0"/>
              <a:t>, </a:t>
            </a:r>
            <a:r>
              <a:rPr lang="pt-BR" sz="2000" dirty="0"/>
              <a:t>Praha </a:t>
            </a:r>
            <a:r>
              <a:rPr lang="cs-CZ" sz="2000" dirty="0" smtClean="0"/>
              <a:t>3.</a:t>
            </a:r>
            <a:endParaRPr lang="pt-BR" sz="2000" dirty="0"/>
          </a:p>
          <a:p>
            <a:pPr mar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1066346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s://www.email.cz/download/i/xmgDLzvPT7c-pMvw0jfk0dTxUU2dCaE_urXK557WWQbjVlOmNqzuHmwjNqV4r0IxtTtOvaM/Pobocky_CRR_2015_I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54" y="1763075"/>
            <a:ext cx="6312318" cy="4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dirty="0" smtClean="0"/>
              <a:t>Oddělení pro Jihočeský kraj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pPr marL="5834063" indent="87313"/>
            <a:endParaRPr lang="cs-CZ" sz="2000" dirty="0" smtClean="0"/>
          </a:p>
          <a:p>
            <a:pPr marL="5834063" indent="-187325"/>
            <a:endParaRPr lang="cs-CZ" sz="2000" b="1" dirty="0" smtClean="0"/>
          </a:p>
          <a:p>
            <a:pPr marL="5748338"/>
            <a:r>
              <a:rPr lang="cs-CZ" sz="2400" b="1" dirty="0" smtClean="0"/>
              <a:t>České Budějovice</a:t>
            </a:r>
          </a:p>
          <a:p>
            <a:pPr marL="6372225" indent="-623888"/>
            <a:r>
              <a:rPr lang="cs-CZ" sz="2400" b="1" dirty="0" smtClean="0"/>
              <a:t>L</a:t>
            </a:r>
            <a:r>
              <a:rPr lang="cs-CZ" sz="2400" b="1" dirty="0"/>
              <a:t>. B. Schneidera </a:t>
            </a:r>
            <a:r>
              <a:rPr lang="cs-CZ" sz="2400" b="1" dirty="0" smtClean="0"/>
              <a:t>362/22</a:t>
            </a:r>
          </a:p>
          <a:p>
            <a:pPr marL="6372225" indent="-623888"/>
            <a:endParaRPr lang="cs-CZ" sz="800" dirty="0" smtClean="0"/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budova</a:t>
            </a:r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Zdravotního ústavu</a:t>
            </a:r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1.patro</a:t>
            </a:r>
            <a:endParaRPr lang="cs-CZ" sz="2000" dirty="0"/>
          </a:p>
          <a:p>
            <a:pPr marL="6372225" indent="-623888"/>
            <a:endParaRPr lang="cs-CZ" sz="2400" b="1" dirty="0"/>
          </a:p>
          <a:p>
            <a:pPr marL="5834063" indent="-187325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5834063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996463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8280" r="30704" b="-11274"/>
          <a:stretch/>
        </p:blipFill>
        <p:spPr bwMode="auto">
          <a:xfrm>
            <a:off x="573314" y="1169761"/>
            <a:ext cx="5532301" cy="52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57829" y="2960914"/>
            <a:ext cx="1132114" cy="854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82721" y="3633067"/>
            <a:ext cx="8125092" cy="13858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2000" u="sng" dirty="0">
                <a:solidFill>
                  <a:schemeClr val="tx1"/>
                </a:solidFill>
                <a:latin typeface="+mj-lt"/>
              </a:rPr>
              <a:t>Specialisté na administraci veřejných zakázek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Lucie Balounová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381 670 035;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email:  </a:t>
            </a:r>
            <a:r>
              <a:rPr lang="cs-CZ" dirty="0" err="1">
                <a:solidFill>
                  <a:schemeClr val="tx1"/>
                </a:solidFill>
                <a:latin typeface="+mj-lt"/>
                <a:hlinkClick r:id="rId2"/>
              </a:rPr>
              <a:t>lucie.balounova</a:t>
            </a:r>
            <a:r>
              <a:rPr lang="pt-BR" dirty="0">
                <a:solidFill>
                  <a:schemeClr val="tx1"/>
                </a:solidFill>
                <a:latin typeface="+mj-lt"/>
                <a:hlinkClick r:id="rId2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Iva Jašková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381 670 024;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email:  </a:t>
            </a:r>
            <a:r>
              <a:rPr lang="cs-CZ" dirty="0" err="1">
                <a:solidFill>
                  <a:schemeClr val="tx1"/>
                </a:solidFill>
                <a:latin typeface="+mj-lt"/>
                <a:hlinkClick r:id="rId3"/>
              </a:rPr>
              <a:t>iva.jaskova</a:t>
            </a:r>
            <a:r>
              <a:rPr lang="pt-BR" dirty="0">
                <a:solidFill>
                  <a:schemeClr val="tx1"/>
                </a:solidFill>
                <a:latin typeface="+mj-lt"/>
                <a:hlinkClick r:id="rId3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82721" y="2538139"/>
            <a:ext cx="8118086" cy="8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tx1"/>
                </a:solidFill>
                <a:latin typeface="+mj-lt"/>
              </a:rPr>
              <a:t>Administrátor monitorovacího systému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Kateřina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Špírková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381 670 021;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e-mail: </a:t>
            </a:r>
            <a:r>
              <a:rPr lang="pt-BR" dirty="0">
                <a:latin typeface="+mj-lt"/>
              </a:rPr>
              <a:t> </a:t>
            </a:r>
            <a:r>
              <a:rPr lang="cs-CZ" dirty="0" err="1">
                <a:latin typeface="+mj-lt"/>
                <a:hlinkClick r:id="rId4"/>
              </a:rPr>
              <a:t>katerina.spirkova</a:t>
            </a:r>
            <a:r>
              <a:rPr lang="pt-BR" dirty="0">
                <a:latin typeface="+mj-lt"/>
                <a:hlinkClick r:id="rId4"/>
              </a:rPr>
              <a:t>@crr.cz</a:t>
            </a:r>
            <a:endParaRPr lang="cs-CZ" dirty="0">
              <a:latin typeface="+mj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68147" y="969963"/>
            <a:ext cx="8118649" cy="1277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200" b="1" u="sng" dirty="0">
                <a:solidFill>
                  <a:schemeClr val="tx1"/>
                </a:solidFill>
                <a:latin typeface="+mj-lt"/>
              </a:rPr>
              <a:t>Pracovník pro absorpční kapacitu</a:t>
            </a:r>
          </a:p>
          <a:p>
            <a:pPr>
              <a:spcAft>
                <a:spcPts val="600"/>
              </a:spcAft>
            </a:pPr>
            <a:r>
              <a:rPr lang="pt-BR" sz="2200" b="1" dirty="0">
                <a:solidFill>
                  <a:schemeClr val="tx1"/>
                </a:solidFill>
                <a:latin typeface="+mj-lt"/>
              </a:rPr>
              <a:t>Ing. Pavla Bártíkov</a:t>
            </a:r>
            <a:r>
              <a:rPr lang="cs-CZ" sz="2200" b="1" dirty="0">
                <a:solidFill>
                  <a:schemeClr val="tx1"/>
                </a:solidFill>
                <a:latin typeface="+mj-lt"/>
              </a:rPr>
              <a:t>á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tel: 725 793 625,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381  670  026;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email:  </a:t>
            </a:r>
            <a:r>
              <a:rPr lang="cs-CZ" sz="2000" u="sng" dirty="0" err="1">
                <a:solidFill>
                  <a:schemeClr val="tx1"/>
                </a:solidFill>
                <a:latin typeface="+mj-lt"/>
                <a:hlinkClick r:id="rId5"/>
              </a:rPr>
              <a:t>pavla.b</a:t>
            </a:r>
            <a:r>
              <a:rPr lang="pt-BR" sz="2000" u="sng" dirty="0">
                <a:solidFill>
                  <a:schemeClr val="tx1"/>
                </a:solidFill>
                <a:latin typeface="+mj-lt"/>
                <a:hlinkClick r:id="rId5"/>
              </a:rPr>
              <a:t>artikova@crr.cz</a:t>
            </a:r>
            <a:endParaRPr lang="cs-CZ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Poskytování informací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18496" y="-2334305"/>
            <a:ext cx="8119211" cy="4963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800" smtClean="0"/>
          </a:p>
          <a:p>
            <a:endParaRPr lang="cs-CZ" sz="2000" smtClean="0"/>
          </a:p>
          <a:p>
            <a:endParaRPr lang="cs-CZ" sz="1000" b="1" dirty="0" smtClean="0"/>
          </a:p>
        </p:txBody>
      </p:sp>
      <p:sp>
        <p:nvSpPr>
          <p:cNvPr id="18" name="Zaoblený obdélník 17"/>
          <p:cNvSpPr/>
          <p:nvPr/>
        </p:nvSpPr>
        <p:spPr>
          <a:xfrm>
            <a:off x="582721" y="5191582"/>
            <a:ext cx="8118086" cy="8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tx1"/>
                </a:solidFill>
                <a:latin typeface="+mj-lt"/>
              </a:rPr>
              <a:t>Metodik pro CLLD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Martina Neubauerová  -</a:t>
            </a:r>
            <a:r>
              <a:rPr lang="cs-CZ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381 670 020;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email:  </a:t>
            </a:r>
            <a:r>
              <a:rPr lang="cs-CZ" dirty="0" err="1">
                <a:solidFill>
                  <a:schemeClr val="tx1"/>
                </a:solidFill>
                <a:latin typeface="+mj-lt"/>
                <a:hlinkClick r:id="rId6"/>
              </a:rPr>
              <a:t>martina.neubaerova</a:t>
            </a:r>
            <a:r>
              <a:rPr lang="pt-BR" dirty="0">
                <a:solidFill>
                  <a:schemeClr val="tx1"/>
                </a:solidFill>
                <a:latin typeface="+mj-lt"/>
                <a:hlinkClick r:id="rId6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Obrázek 19" descr="IROP-MMR-CRR – kopi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509" y="783771"/>
            <a:ext cx="8678091" cy="5464091"/>
          </a:xfrm>
        </p:spPr>
        <p:txBody>
          <a:bodyPr>
            <a:noAutofit/>
          </a:bodyPr>
          <a:lstStyle/>
          <a:p>
            <a:pPr marL="266700" lvl="1" indent="-266700">
              <a:buNone/>
            </a:pPr>
            <a:r>
              <a:rPr lang="cs-CZ" sz="1800" dirty="0" smtClean="0"/>
              <a:t>„Aktuality“ a veškeré informace a dokumenty k IROP</a:t>
            </a:r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http</a:t>
            </a:r>
            <a:r>
              <a:rPr lang="cs-CZ" sz="1400" b="1" u="sng" dirty="0">
                <a:solidFill>
                  <a:srgbClr val="FF0000"/>
                </a:solidFill>
              </a:rPr>
              <a:t>://strukturalni-fondy.cz/cs/Microsites/IROP/Uvodni-strana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rgbClr val="FF0000"/>
                </a:solidFill>
              </a:rPr>
              <a:t>	</a:t>
            </a:r>
            <a:r>
              <a:rPr lang="cs-CZ" sz="1400" b="1" dirty="0" smtClean="0">
                <a:solidFill>
                  <a:srgbClr val="FF0000"/>
                </a:solidFill>
              </a:rPr>
              <a:t>	</a:t>
            </a:r>
            <a:r>
              <a:rPr lang="cs-CZ" sz="1400" dirty="0" smtClean="0">
                <a:hlinkClick r:id="rId2"/>
              </a:rPr>
              <a:t>http://www.crr.cz/cs/</a:t>
            </a:r>
            <a:endParaRPr lang="cs-CZ" sz="1400" dirty="0" smtClean="0"/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400" dirty="0"/>
          </a:p>
          <a:p>
            <a:endParaRPr lang="cs-CZ" sz="1400" b="1" dirty="0">
              <a:solidFill>
                <a:srgbClr val="FF0000"/>
              </a:solidFill>
            </a:endParaRPr>
          </a:p>
          <a:p>
            <a:pPr marL="711200" lvl="2" indent="0" algn="ctr">
              <a:buNone/>
            </a:pPr>
            <a:endParaRPr lang="cs-CZ" sz="1500" b="0" dirty="0" smtClean="0"/>
          </a:p>
          <a:p>
            <a:pPr marL="266700" lvl="1" indent="0" algn="ctr">
              <a:buNone/>
            </a:pPr>
            <a:endParaRPr lang="cs-CZ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0" y="95547"/>
            <a:ext cx="7820026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IROP - kde získat informace o výzvách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6753" t="12623" r="27491" b="5018"/>
          <a:stretch/>
        </p:blipFill>
        <p:spPr bwMode="auto">
          <a:xfrm>
            <a:off x="411752" y="1750423"/>
            <a:ext cx="4342702" cy="440599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9907" r="11181"/>
          <a:stretch/>
        </p:blipFill>
        <p:spPr bwMode="auto">
          <a:xfrm>
            <a:off x="4898571" y="1750423"/>
            <a:ext cx="4093029" cy="439803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ál 7"/>
          <p:cNvSpPr/>
          <p:nvPr/>
        </p:nvSpPr>
        <p:spPr>
          <a:xfrm>
            <a:off x="5187573" y="2239828"/>
            <a:ext cx="831273" cy="341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785493" y="2618494"/>
            <a:ext cx="831273" cy="341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57200" y="4053840"/>
            <a:ext cx="8229600" cy="214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457200" y="1750423"/>
            <a:ext cx="8229600" cy="214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261938"/>
            <a:ext cx="8229600" cy="893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84263"/>
            <a:ext cx="8229600" cy="51629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900" dirty="0" smtClean="0"/>
              <a:t>Základní informační materiál pro žadatele při přípravě projektů a pro příjemce při realizaci projektů:</a:t>
            </a:r>
          </a:p>
          <a:p>
            <a:pPr algn="just"/>
            <a:endParaRPr lang="cs-CZ" sz="1900" dirty="0"/>
          </a:p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   </a:t>
            </a:r>
            <a:r>
              <a:rPr lang="cs-CZ" sz="2400" b="1" u="sng" dirty="0" smtClean="0">
                <a:solidFill>
                  <a:schemeClr val="tx2"/>
                </a:solidFill>
              </a:rPr>
              <a:t>Obecná pravidla</a:t>
            </a:r>
            <a:r>
              <a:rPr lang="cs-CZ" sz="2400" b="1" dirty="0" smtClean="0">
                <a:solidFill>
                  <a:schemeClr val="tx2"/>
                </a:solidFill>
              </a:rPr>
              <a:t> pro žadatele a příjemce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 smtClean="0">
                <a:cs typeface="Arial" charset="0"/>
              </a:rPr>
              <a:t>závazná </a:t>
            </a:r>
            <a:r>
              <a:rPr lang="cs-CZ" sz="1900" dirty="0">
                <a:cs typeface="Arial" charset="0"/>
              </a:rPr>
              <a:t>pro všechny specifické cíle a </a:t>
            </a:r>
            <a:r>
              <a:rPr lang="cs-CZ" sz="1900" dirty="0" smtClean="0">
                <a:cs typeface="Arial" charset="0"/>
              </a:rPr>
              <a:t>výzvy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 smtClean="0">
                <a:cs typeface="Arial" charset="0"/>
              </a:rPr>
              <a:t>upravují hodnocení a výběr projektů, realizaci projektů, zadávání zakázek, veřejnou podporu, účetnictví, archivaci, publicitu, monitorování projektů, změny v projektech, nesrovnalosti, financování, udržitelnost, námitky a stížnosti, kontroly a audity a další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>
                <a:hlinkClick r:id="rId2"/>
              </a:rPr>
              <a:t>http://</a:t>
            </a:r>
            <a:r>
              <a:rPr lang="cs-CZ" sz="1900" dirty="0" smtClean="0">
                <a:hlinkClick r:id="rId2"/>
              </a:rPr>
              <a:t>www.dotaceeu.cz/cs/Microsites/IROP/Dokumenty</a:t>
            </a:r>
            <a:endParaRPr lang="cs-CZ" sz="1900" dirty="0" smtClean="0"/>
          </a:p>
          <a:p>
            <a:pPr algn="just"/>
            <a:endParaRPr lang="cs-CZ" sz="1900" dirty="0" smtClean="0"/>
          </a:p>
          <a:p>
            <a:pPr algn="just">
              <a:spcBef>
                <a:spcPts val="1200"/>
              </a:spcBef>
            </a:pPr>
            <a:r>
              <a:rPr lang="cs-CZ" sz="2400" b="1" dirty="0" smtClean="0">
                <a:solidFill>
                  <a:schemeClr val="tx2"/>
                </a:solidFill>
              </a:rPr>
              <a:t>   </a:t>
            </a:r>
            <a:r>
              <a:rPr lang="cs-CZ" sz="2400" b="1" u="sng" dirty="0" smtClean="0">
                <a:solidFill>
                  <a:schemeClr val="tx2"/>
                </a:solidFill>
              </a:rPr>
              <a:t>Specifická pravidla</a:t>
            </a:r>
            <a:r>
              <a:rPr lang="cs-CZ" sz="2400" b="1" dirty="0" smtClean="0">
                <a:solidFill>
                  <a:schemeClr val="tx2"/>
                </a:solidFill>
              </a:rPr>
              <a:t> pro žadatele a příjemce</a:t>
            </a:r>
          </a:p>
          <a:p>
            <a:pPr marL="358775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900" dirty="0" smtClean="0">
                <a:solidFill>
                  <a:schemeClr val="tx1"/>
                </a:solidFill>
                <a:cs typeface="Arial" charset="0"/>
              </a:rPr>
              <a:t>pro každou výzvu samostatný dokument</a:t>
            </a:r>
          </a:p>
          <a:p>
            <a:pPr marL="358775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upravují  podporované </a:t>
            </a: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aktivity, způsobilé výdaje, hodnoticí kritéria, povinné 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přílohy a další</a:t>
            </a:r>
          </a:p>
          <a:p>
            <a:pPr marL="358775" lvl="1" indent="-179388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u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vedeny u </a:t>
            </a: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každé 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výzvy </a:t>
            </a:r>
          </a:p>
          <a:p>
            <a:pPr marL="358775" lvl="1" indent="-179388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>
                <a:solidFill>
                  <a:schemeClr val="tx1"/>
                </a:solidFill>
                <a:cs typeface="Arial" charset="0"/>
                <a:hlinkClick r:id="rId3"/>
              </a:rPr>
              <a:t>http://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  <a:hlinkClick r:id="rId3"/>
              </a:rPr>
              <a:t>www.dotaceeu.cz/cs/Microsites/IROP/Tema/Uzemni-rozvoj</a:t>
            </a:r>
            <a:endParaRPr lang="cs-CZ" sz="1900" b="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840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Výzvy IROP v SC 3.3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84561" y="972021"/>
            <a:ext cx="83022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2. výzva IROP – Územní plány (individuální projekty)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ukončení </a:t>
            </a:r>
            <a:r>
              <a:rPr lang="cs-CZ" dirty="0"/>
              <a:t>příjmu žádostí </a:t>
            </a:r>
            <a:r>
              <a:rPr lang="cs-CZ" dirty="0" smtClean="0"/>
              <a:t>o podporu 31</a:t>
            </a:r>
            <a:r>
              <a:rPr lang="cs-CZ" dirty="0"/>
              <a:t>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4"/>
              </a:rPr>
              <a:t>http://www.dotaceeu.cz/cs/Microsites/IROP/Vyzvy/Uzemni-plany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 smtClean="0">
                <a:solidFill>
                  <a:srgbClr val="00529C"/>
                </a:solidFill>
              </a:rPr>
              <a:t>3. výzva IROP – Regulační plány </a:t>
            </a:r>
            <a:r>
              <a:rPr lang="cs-CZ" sz="2000" b="1" dirty="0">
                <a:solidFill>
                  <a:srgbClr val="00529C"/>
                </a:solidFill>
              </a:rPr>
              <a:t>(individuální projekty)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r>
              <a:rPr lang="cs-CZ" dirty="0" smtClean="0"/>
              <a:t>Ukončení příjmu žádostí </a:t>
            </a:r>
            <a:r>
              <a:rPr lang="cs-CZ" dirty="0"/>
              <a:t>o podporu 31.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5"/>
              </a:rPr>
              <a:t>http://www.dotaceeu.cz/cs/Microsites/IROP/Vyzvy/Vyzva-c-3-Regulacni-plany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 smtClean="0">
                <a:solidFill>
                  <a:srgbClr val="00529C"/>
                </a:solidFill>
              </a:rPr>
              <a:t>9. výzva IROP – Územní studie </a:t>
            </a:r>
            <a:r>
              <a:rPr lang="cs-CZ" sz="2000" b="1" dirty="0">
                <a:solidFill>
                  <a:srgbClr val="00529C"/>
                </a:solidFill>
              </a:rPr>
              <a:t>(individuální projekty)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r>
              <a:rPr lang="cs-CZ" dirty="0" smtClean="0"/>
              <a:t>Ukončení příjmu žádostí o podporu </a:t>
            </a:r>
            <a:r>
              <a:rPr lang="cs-CZ" dirty="0"/>
              <a:t>31. 3. 2017,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6"/>
              </a:rPr>
              <a:t>http://www.dotaceeu.cz/cs/Microsites/IROP/Vyzvy/Vyzva-c-9-Uzemni-studie</a:t>
            </a:r>
            <a:endParaRPr lang="cs-CZ" dirty="0"/>
          </a:p>
          <a:p>
            <a:endParaRPr lang="cs-CZ" dirty="0" smtClean="0"/>
          </a:p>
          <a:p>
            <a:r>
              <a:rPr lang="cs-CZ" sz="2000" b="1" dirty="0" smtClean="0">
                <a:solidFill>
                  <a:srgbClr val="00529C"/>
                </a:solidFill>
              </a:rPr>
              <a:t>45. výzva IROP – Podpora pořizování a uplatňování dokumentů územního rozvoje (integrované projekty CLLD)</a:t>
            </a:r>
          </a:p>
          <a:p>
            <a:r>
              <a:rPr lang="cs-CZ" dirty="0" smtClean="0"/>
              <a:t>Aktivita Územní plány</a:t>
            </a:r>
          </a:p>
          <a:p>
            <a:r>
              <a:rPr lang="cs-CZ" dirty="0" smtClean="0"/>
              <a:t>Aktivita Regulační plány</a:t>
            </a:r>
          </a:p>
          <a:p>
            <a:r>
              <a:rPr lang="cs-CZ" dirty="0" smtClean="0"/>
              <a:t>Aktivita Územní studie</a:t>
            </a:r>
          </a:p>
          <a:p>
            <a:endParaRPr lang="cs-CZ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73852"/>
      </p:ext>
    </p:extLst>
  </p:cSld>
  <p:clrMapOvr>
    <a:masterClrMapping/>
  </p:clrMapOvr>
</p:sld>
</file>

<file path=ppt/theme/theme1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</TotalTime>
  <Words>1492</Words>
  <Application>Microsoft Office PowerPoint</Application>
  <PresentationFormat>Předvádění na obrazovce (4:3)</PresentationFormat>
  <Paragraphs>313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1_CRR template</vt:lpstr>
      <vt:lpstr>Integrovaný regionální operační program  Centrum pro regionální rozvoj České republiky  </vt:lpstr>
      <vt:lpstr>Centrum pro regionální rozvoj České republiky</vt:lpstr>
      <vt:lpstr>IROP – Integrovaný regionální program</vt:lpstr>
      <vt:lpstr>Centrum pro regionální rozvoj České republiky</vt:lpstr>
      <vt:lpstr>Oddělení pro Jihočeský kraj</vt:lpstr>
      <vt:lpstr>Poskytování informací</vt:lpstr>
      <vt:lpstr>IROP - kde získat informace o výzvách</vt:lpstr>
      <vt:lpstr>     </vt:lpstr>
      <vt:lpstr>Výzvy IROP v SC 3.3</vt:lpstr>
      <vt:lpstr>Příjem žádostí o podporu</vt:lpstr>
      <vt:lpstr>Příjem žádostí o podporu</vt:lpstr>
      <vt:lpstr>Příjem žádostí o podporu</vt:lpstr>
      <vt:lpstr>Proces administrace žádosti</vt:lpstr>
      <vt:lpstr>Kontrola přijatelnosti a formálních náležitostí</vt:lpstr>
      <vt:lpstr>Prezentace aplikace PowerPoint</vt:lpstr>
      <vt:lpstr>Kritéria formálních náležitostí - NAPRAVITELNÁ</vt:lpstr>
      <vt:lpstr>Ex-ante kontrola</vt:lpstr>
      <vt:lpstr>Žádost o přezkum výsledku hodnocení</vt:lpstr>
      <vt:lpstr>Vydání právního aktu - Rozhodnutí o poskytnutí dotace</vt:lpstr>
      <vt:lpstr>Monitorování realizace projektů</vt:lpstr>
      <vt:lpstr>Zadávání veřejných zakázek</vt:lpstr>
      <vt:lpstr>Pravidla zadávání veřejných zakázek</vt:lpstr>
      <vt:lpstr>Zadávání veřejných zakázek</vt:lpstr>
      <vt:lpstr>Zadávání veřejných zakázek</vt:lpstr>
      <vt:lpstr>Zadávání veřejných zakázek</vt:lpstr>
      <vt:lpstr>Prezentace aplikace PowerPoint</vt:lpstr>
      <vt:lpstr>         Děkuji vám za pozornost.  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Bártíková Pavla</cp:lastModifiedBy>
  <cp:revision>495</cp:revision>
  <cp:lastPrinted>2016-04-05T12:47:36Z</cp:lastPrinted>
  <dcterms:created xsi:type="dcterms:W3CDTF">2014-09-16T20:50:40Z</dcterms:created>
  <dcterms:modified xsi:type="dcterms:W3CDTF">2016-11-11T13:58:56Z</dcterms:modified>
</cp:coreProperties>
</file>