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62" r:id="rId2"/>
    <p:sldId id="529" r:id="rId3"/>
    <p:sldId id="492" r:id="rId4"/>
    <p:sldId id="499" r:id="rId5"/>
    <p:sldId id="500" r:id="rId6"/>
    <p:sldId id="501" r:id="rId7"/>
    <p:sldId id="502" r:id="rId8"/>
    <p:sldId id="523" r:id="rId9"/>
    <p:sldId id="522" r:id="rId10"/>
    <p:sldId id="526" r:id="rId11"/>
    <p:sldId id="552" r:id="rId12"/>
    <p:sldId id="551" r:id="rId13"/>
    <p:sldId id="549" r:id="rId14"/>
    <p:sldId id="550" r:id="rId15"/>
    <p:sldId id="545" r:id="rId16"/>
    <p:sldId id="546" r:id="rId17"/>
    <p:sldId id="547" r:id="rId18"/>
    <p:sldId id="481" r:id="rId19"/>
    <p:sldId id="495" r:id="rId20"/>
    <p:sldId id="486" r:id="rId21"/>
    <p:sldId id="532" r:id="rId22"/>
    <p:sldId id="487" r:id="rId23"/>
    <p:sldId id="488" r:id="rId24"/>
    <p:sldId id="478" r:id="rId25"/>
    <p:sldId id="479" r:id="rId26"/>
    <p:sldId id="489" r:id="rId27"/>
    <p:sldId id="490" r:id="rId28"/>
    <p:sldId id="533" r:id="rId29"/>
    <p:sldId id="482" r:id="rId30"/>
    <p:sldId id="483" r:id="rId31"/>
    <p:sldId id="542" r:id="rId32"/>
    <p:sldId id="544" r:id="rId33"/>
    <p:sldId id="484" r:id="rId34"/>
    <p:sldId id="534" r:id="rId35"/>
    <p:sldId id="530" r:id="rId36"/>
    <p:sldId id="527" r:id="rId37"/>
    <p:sldId id="531" r:id="rId38"/>
    <p:sldId id="540" r:id="rId39"/>
    <p:sldId id="541" r:id="rId40"/>
    <p:sldId id="504" r:id="rId41"/>
    <p:sldId id="505" r:id="rId42"/>
    <p:sldId id="506" r:id="rId43"/>
    <p:sldId id="507" r:id="rId44"/>
    <p:sldId id="508" r:id="rId45"/>
    <p:sldId id="535" r:id="rId46"/>
    <p:sldId id="510" r:id="rId47"/>
    <p:sldId id="511" r:id="rId48"/>
    <p:sldId id="536" r:id="rId49"/>
    <p:sldId id="513" r:id="rId50"/>
    <p:sldId id="537" r:id="rId51"/>
    <p:sldId id="524" r:id="rId52"/>
    <p:sldId id="477" r:id="rId53"/>
    <p:sldId id="514" r:id="rId54"/>
    <p:sldId id="548" r:id="rId55"/>
    <p:sldId id="553" r:id="rId56"/>
    <p:sldId id="411" r:id="rId5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Univers C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5B2"/>
    <a:srgbClr val="009900"/>
    <a:srgbClr val="FF0000"/>
    <a:srgbClr val="EAEAEA"/>
    <a:srgbClr val="666633"/>
    <a:srgbClr val="CCCC00"/>
    <a:srgbClr val="00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3" autoAdjust="0"/>
    <p:restoredTop sz="69048" autoAdjust="0"/>
  </p:normalViewPr>
  <p:slideViewPr>
    <p:cSldViewPr>
      <p:cViewPr varScale="1">
        <p:scale>
          <a:sx n="86" d="100"/>
          <a:sy n="86" d="100"/>
        </p:scale>
        <p:origin x="1014" y="84"/>
      </p:cViewPr>
      <p:guideLst>
        <p:guide orient="horz"/>
        <p:guide pos="5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6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375FCA-D8D6-449B-A621-7CABD09068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537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68696A7-9CFB-4D6C-811E-B44422DD02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18982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CE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CE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CE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CE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CE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fld id="{44186AF8-A47D-4DAE-92D8-920FA42095A1}" type="slidenum">
              <a:rPr lang="cs-CZ" altLang="cs-CZ" sz="1200"/>
              <a:pPr eaLnBrk="1" hangingPunct="1"/>
              <a:t>0</a:t>
            </a:fld>
            <a:endParaRPr lang="cs-CZ" altLang="cs-CZ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833337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70C862-A178-4ACB-A569-937B26CFD0FA}" type="slidenum">
              <a:rPr lang="en-US" altLang="cs-CZ" sz="1200" smtClean="0"/>
              <a:pPr/>
              <a:t>10</a:t>
            </a:fld>
            <a:endParaRPr lang="en-US" altLang="cs-CZ" sz="12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989013" y="766763"/>
            <a:ext cx="5119687" cy="3840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cs-CZ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946150" y="4864100"/>
            <a:ext cx="5205413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altLang="cs-CZ" smtClean="0"/>
          </a:p>
        </p:txBody>
      </p:sp>
    </p:spTree>
    <p:extLst>
      <p:ext uri="{BB962C8B-B14F-4D97-AF65-F5344CB8AC3E}">
        <p14:creationId xmlns:p14="http://schemas.microsoft.com/office/powerpoint/2010/main" val="108741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388D9AB-1341-4D6F-9F91-61EEF626165D}" type="slidenum">
              <a:rPr lang="cs-CZ" altLang="cs-CZ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2498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9983F10-8898-4FF9-9CFC-8551234FE365}" type="slidenum">
              <a:rPr lang="cs-CZ" altLang="cs-CZ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cs-CZ" altLang="cs-CZ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6352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A96B8C8-AEC9-4968-A7A2-6DB2EF070E44}" type="slidenum">
              <a:rPr lang="cs-CZ" altLang="cs-CZ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cs-CZ" alt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89087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70C862-A178-4ACB-A569-937B26CFD0FA}" type="slidenum">
              <a:rPr lang="en-US" altLang="cs-CZ" sz="1200" smtClean="0"/>
              <a:pPr/>
              <a:t>18</a:t>
            </a:fld>
            <a:endParaRPr lang="en-US" altLang="cs-CZ" sz="12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989013" y="766763"/>
            <a:ext cx="5119687" cy="3840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cs-CZ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946150" y="4864100"/>
            <a:ext cx="5205413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altLang="cs-CZ" smtClean="0"/>
          </a:p>
        </p:txBody>
      </p:sp>
    </p:spTree>
    <p:extLst>
      <p:ext uri="{BB962C8B-B14F-4D97-AF65-F5344CB8AC3E}">
        <p14:creationId xmlns:p14="http://schemas.microsoft.com/office/powerpoint/2010/main" val="2286256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5D9293CC-E847-4381-BD48-A5B6AEFB8D58}" type="slidenum">
              <a:rPr lang="cs-CZ" altLang="cs-CZ" sz="1300"/>
              <a:pPr/>
              <a:t>19</a:t>
            </a:fld>
            <a:endParaRPr lang="cs-CZ" altLang="cs-CZ" sz="13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5337"/>
          </a:xfrm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849462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AFADBDAC-624E-4ADC-B014-37FCFB20B83E}" type="slidenum">
              <a:rPr lang="cs-CZ" altLang="cs-CZ" sz="1300"/>
              <a:pPr/>
              <a:t>21</a:t>
            </a:fld>
            <a:endParaRPr lang="cs-CZ" altLang="cs-CZ" sz="13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5337"/>
          </a:xfrm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137165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A2F6D9D2-D6FA-4E97-BBA1-1EFFF5CDE552}" type="slidenum">
              <a:rPr lang="cs-CZ" altLang="cs-CZ" sz="1300"/>
              <a:pPr/>
              <a:t>22</a:t>
            </a:fld>
            <a:endParaRPr lang="cs-CZ" altLang="cs-CZ" sz="13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5337"/>
          </a:xfrm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910894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B645B967-87D5-4987-AC8A-7559DEC4A946}" type="slidenum">
              <a:rPr lang="cs-CZ" altLang="cs-CZ" sz="1300"/>
              <a:pPr/>
              <a:t>25</a:t>
            </a:fld>
            <a:endParaRPr lang="cs-CZ" altLang="cs-CZ" sz="13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5337"/>
          </a:xfrm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  <p:extLst>
      <p:ext uri="{BB962C8B-B14F-4D97-AF65-F5344CB8AC3E}">
        <p14:creationId xmlns:p14="http://schemas.microsoft.com/office/powerpoint/2010/main" val="3385275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3168469F-6F2A-4125-8A3D-16AF06023884}" type="slidenum">
              <a:rPr lang="cs-CZ" altLang="cs-CZ" sz="1300"/>
              <a:pPr/>
              <a:t>26</a:t>
            </a:fld>
            <a:endParaRPr lang="cs-CZ" altLang="cs-CZ" sz="13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26259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70C862-A178-4ACB-A569-937B26CFD0FA}" type="slidenum">
              <a:rPr lang="en-US" altLang="cs-CZ" sz="1200" smtClean="0"/>
              <a:pPr/>
              <a:t>2</a:t>
            </a:fld>
            <a:endParaRPr lang="en-US" altLang="cs-CZ" sz="12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989013" y="766763"/>
            <a:ext cx="5119687" cy="3840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cs-CZ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946150" y="4864100"/>
            <a:ext cx="5205413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altLang="cs-CZ" smtClean="0"/>
          </a:p>
        </p:txBody>
      </p:sp>
    </p:spTree>
    <p:extLst>
      <p:ext uri="{BB962C8B-B14F-4D97-AF65-F5344CB8AC3E}">
        <p14:creationId xmlns:p14="http://schemas.microsoft.com/office/powerpoint/2010/main" val="1653229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3168469F-6F2A-4125-8A3D-16AF06023884}" type="slidenum">
              <a:rPr lang="cs-CZ" altLang="cs-CZ" sz="1300"/>
              <a:pPr/>
              <a:t>27</a:t>
            </a:fld>
            <a:endParaRPr lang="cs-CZ" altLang="cs-CZ" sz="13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066068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FE3DC4-A3E9-8A41-87F5-F4909CB5E2AC}" type="slidenum">
              <a:rPr lang="de-CH"/>
              <a:pPr>
                <a:defRPr/>
              </a:pPr>
              <a:t>30</a:t>
            </a:fld>
            <a:endParaRPr lang="de-CH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95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9379E2-3D76-AD4E-83D2-9EF0757781B0}" type="slidenum">
              <a:rPr lang="de-CH"/>
              <a:pPr>
                <a:defRPr/>
              </a:pPr>
              <a:t>31</a:t>
            </a:fld>
            <a:endParaRPr lang="de-CH"/>
          </a:p>
        </p:txBody>
      </p:sp>
      <p:sp>
        <p:nvSpPr>
          <p:cNvPr id="85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432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ICT Information and Communication</a:t>
            </a:r>
            <a:r>
              <a:rPr lang="en-US" baseline="0" dirty="0" smtClean="0"/>
              <a:t> Technologies</a:t>
            </a:r>
            <a:endParaRPr lang="en-US" dirty="0" smtClean="0"/>
          </a:p>
          <a:p>
            <a:r>
              <a:rPr lang="en-US" dirty="0" smtClean="0"/>
              <a:t>PSP Policy Support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 smtClean="0"/>
              <a:t>CIP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Competitivness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Inovation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2007-2013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32E21-968A-0642-95A7-3EA00FFCCA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28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ICT Information and Communication</a:t>
            </a:r>
            <a:r>
              <a:rPr lang="en-US" baseline="0" dirty="0" smtClean="0"/>
              <a:t> Technologies</a:t>
            </a:r>
            <a:endParaRPr lang="en-US" dirty="0" smtClean="0"/>
          </a:p>
          <a:p>
            <a:r>
              <a:rPr lang="en-US" dirty="0" smtClean="0"/>
              <a:t>PSP Policy Support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 smtClean="0"/>
              <a:t>CIP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Competitivness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Inovation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2007-2013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32E21-968A-0642-95A7-3EA00FFCCAD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47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A059864A-93E3-43BA-8CF9-D1F7040C4112}" type="slidenum">
              <a:rPr lang="cs-CZ" altLang="cs-CZ" sz="1300"/>
              <a:pPr/>
              <a:t>39</a:t>
            </a:fld>
            <a:endParaRPr lang="cs-CZ" altLang="cs-CZ" sz="13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185287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2669F56F-C115-4FA9-B8BA-89831F23F7AC}" type="slidenum">
              <a:rPr lang="cs-CZ" altLang="cs-CZ" sz="1300"/>
              <a:pPr/>
              <a:t>40</a:t>
            </a:fld>
            <a:endParaRPr lang="cs-CZ" altLang="cs-CZ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839662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543FC4DE-51BC-4934-AEE6-D4513495D621}" type="slidenum">
              <a:rPr lang="cs-CZ" altLang="cs-CZ" sz="1300"/>
              <a:pPr/>
              <a:t>41</a:t>
            </a:fld>
            <a:endParaRPr lang="cs-CZ" altLang="cs-CZ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0340464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3318F5B4-D34E-4D09-BDE2-B0F6C782232C}" type="slidenum">
              <a:rPr lang="cs-CZ" altLang="cs-CZ" sz="1300"/>
              <a:pPr/>
              <a:t>42</a:t>
            </a:fld>
            <a:endParaRPr lang="cs-CZ" altLang="cs-CZ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282781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0988022E-0E12-427C-A985-5DA860E38851}" type="slidenum">
              <a:rPr lang="cs-CZ" altLang="cs-CZ" sz="1300"/>
              <a:pPr/>
              <a:t>43</a:t>
            </a:fld>
            <a:endParaRPr lang="cs-CZ" altLang="cs-CZ" sz="13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94428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70C862-A178-4ACB-A569-937B26CFD0FA}" type="slidenum">
              <a:rPr lang="en-US" altLang="cs-CZ" sz="1200" smtClean="0"/>
              <a:pPr/>
              <a:t>3</a:t>
            </a:fld>
            <a:endParaRPr lang="en-US" altLang="cs-CZ" sz="12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989013" y="766763"/>
            <a:ext cx="5119687" cy="3840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cs-CZ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946150" y="4864100"/>
            <a:ext cx="5205413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altLang="cs-CZ" smtClean="0"/>
          </a:p>
        </p:txBody>
      </p:sp>
    </p:spTree>
    <p:extLst>
      <p:ext uri="{BB962C8B-B14F-4D97-AF65-F5344CB8AC3E}">
        <p14:creationId xmlns:p14="http://schemas.microsoft.com/office/powerpoint/2010/main" val="2115537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3318F5B4-D34E-4D09-BDE2-B0F6C782232C}" type="slidenum">
              <a:rPr lang="cs-CZ" altLang="cs-CZ" sz="1300"/>
              <a:pPr/>
              <a:t>44</a:t>
            </a:fld>
            <a:endParaRPr lang="cs-CZ" altLang="cs-CZ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478432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0E8D04AB-CB99-4C94-A735-F6E214F2C34E}" type="slidenum">
              <a:rPr lang="cs-CZ" altLang="cs-CZ" sz="1300"/>
              <a:pPr/>
              <a:t>45</a:t>
            </a:fld>
            <a:endParaRPr lang="cs-CZ" altLang="cs-CZ" sz="13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84526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2ADD6A6B-33DD-433D-8603-6B7D657DED1E}" type="slidenum">
              <a:rPr lang="cs-CZ" altLang="cs-CZ" sz="1300"/>
              <a:pPr/>
              <a:t>46</a:t>
            </a:fld>
            <a:endParaRPr lang="cs-CZ" altLang="cs-CZ" sz="13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153949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3318F5B4-D34E-4D09-BDE2-B0F6C782232C}" type="slidenum">
              <a:rPr lang="cs-CZ" altLang="cs-CZ" sz="1300"/>
              <a:pPr/>
              <a:t>47</a:t>
            </a:fld>
            <a:endParaRPr lang="cs-CZ" altLang="cs-CZ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1106279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462DB6BB-AEAB-48B1-9251-D9AF5EF8EF1A}" type="slidenum">
              <a:rPr lang="cs-CZ" altLang="cs-CZ" sz="1300"/>
              <a:pPr/>
              <a:t>48</a:t>
            </a:fld>
            <a:endParaRPr lang="cs-CZ" altLang="cs-CZ" sz="13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891428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3318F5B4-D34E-4D09-BDE2-B0F6C782232C}" type="slidenum">
              <a:rPr lang="cs-CZ" altLang="cs-CZ" sz="1300"/>
              <a:pPr/>
              <a:t>49</a:t>
            </a:fld>
            <a:endParaRPr lang="cs-CZ" altLang="cs-CZ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967392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70C862-A178-4ACB-A569-937B26CFD0FA}" type="slidenum">
              <a:rPr lang="en-US" altLang="cs-CZ" sz="1200" smtClean="0"/>
              <a:pPr/>
              <a:t>51</a:t>
            </a:fld>
            <a:endParaRPr lang="en-US" altLang="cs-CZ" sz="12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989013" y="766763"/>
            <a:ext cx="5119687" cy="3840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cs-CZ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946150" y="4864100"/>
            <a:ext cx="5205413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altLang="cs-CZ" smtClean="0"/>
          </a:p>
        </p:txBody>
      </p:sp>
    </p:spTree>
    <p:extLst>
      <p:ext uri="{BB962C8B-B14F-4D97-AF65-F5344CB8AC3E}">
        <p14:creationId xmlns:p14="http://schemas.microsoft.com/office/powerpoint/2010/main" val="3306745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A4271DAA-9842-4C33-B774-C2956648A71A}" type="slidenum">
              <a:rPr lang="cs-CZ" altLang="cs-CZ" sz="1300"/>
              <a:pPr/>
              <a:t>52</a:t>
            </a:fld>
            <a:endParaRPr lang="cs-CZ" altLang="cs-CZ" sz="13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1377976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A4271DAA-9842-4C33-B774-C2956648A71A}" type="slidenum">
              <a:rPr lang="cs-CZ" altLang="cs-CZ" sz="1300"/>
              <a:pPr/>
              <a:t>53</a:t>
            </a:fld>
            <a:endParaRPr lang="cs-CZ" altLang="cs-CZ" sz="13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5927787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9983F10-8898-4FF9-9CFC-8551234FE365}" type="slidenum">
              <a:rPr lang="cs-CZ" altLang="cs-CZ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54</a:t>
            </a:fld>
            <a:endParaRPr lang="cs-CZ" altLang="cs-CZ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3980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A9FCFD45-5C36-412F-9F42-E05022B21ADE}" type="slidenum">
              <a:rPr lang="cs-CZ" altLang="cs-CZ" sz="1300"/>
              <a:pPr/>
              <a:t>4</a:t>
            </a:fld>
            <a:endParaRPr lang="cs-CZ" altLang="cs-CZ" sz="13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0975493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fld id="{163A4F0F-6C2C-417E-B351-054DDCA3AD21}" type="slidenum">
              <a:rPr lang="cs-CZ" altLang="cs-CZ" sz="1200"/>
              <a:pPr eaLnBrk="1" hangingPunct="1"/>
              <a:t>55</a:t>
            </a:fld>
            <a:endParaRPr lang="cs-CZ" altLang="cs-CZ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mtClean="0"/>
              <a:t>GMES (Global Monitoring for Environment and Security)</a:t>
            </a:r>
          </a:p>
          <a:p>
            <a:pPr eaLnBrk="1" hangingPunct="1"/>
            <a:r>
              <a:rPr lang="cs-CZ" altLang="cs-CZ" smtClean="0"/>
              <a:t>INSPIRE (Infrastructure for Spatial Information in Europe)</a:t>
            </a:r>
          </a:p>
          <a:p>
            <a:pPr eaLnBrk="1" hangingPunct="1"/>
            <a:r>
              <a:rPr lang="cs-CZ" altLang="cs-CZ" smtClean="0"/>
              <a:t>SEIS (Shared Environmental</a:t>
            </a:r>
            <a:r>
              <a:rPr lang="en-US" altLang="cs-CZ" smtClean="0"/>
              <a:t> </a:t>
            </a:r>
            <a:r>
              <a:rPr lang="cs-CZ" altLang="cs-CZ" smtClean="0"/>
              <a:t>Information System)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214198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A2F0BF29-9B8C-4199-87C8-CA9E642E8B40}" type="slidenum">
              <a:rPr lang="cs-CZ" altLang="cs-CZ" sz="1300"/>
              <a:pPr/>
              <a:t>5</a:t>
            </a:fld>
            <a:endParaRPr lang="cs-CZ" altLang="cs-CZ" sz="13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701665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CEDF22B7-69A7-444F-927B-D7A19584AFA0}" type="slidenum">
              <a:rPr lang="cs-CZ" altLang="cs-CZ" sz="1300"/>
              <a:pPr/>
              <a:t>6</a:t>
            </a:fld>
            <a:endParaRPr lang="cs-CZ" altLang="cs-CZ" sz="13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174816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ICT Information and Communication</a:t>
            </a:r>
            <a:r>
              <a:rPr lang="en-US" baseline="0" dirty="0" smtClean="0"/>
              <a:t> Technologies</a:t>
            </a:r>
            <a:endParaRPr lang="en-US" dirty="0" smtClean="0"/>
          </a:p>
          <a:p>
            <a:r>
              <a:rPr lang="en-US" dirty="0" smtClean="0"/>
              <a:t>PSP Policy Support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 smtClean="0"/>
              <a:t>CIP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Competitivness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Inovation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2007-2013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32E21-968A-0642-95A7-3EA00FFCCA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70C862-A178-4ACB-A569-937B26CFD0FA}" type="slidenum">
              <a:rPr lang="en-US" altLang="cs-CZ" sz="1200" smtClean="0"/>
              <a:pPr/>
              <a:t>8</a:t>
            </a:fld>
            <a:endParaRPr lang="en-US" altLang="cs-CZ" sz="12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989013" y="766763"/>
            <a:ext cx="5119687" cy="3840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cs-CZ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946150" y="4864100"/>
            <a:ext cx="5205413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altLang="cs-CZ" smtClean="0"/>
          </a:p>
        </p:txBody>
      </p:sp>
    </p:spTree>
    <p:extLst>
      <p:ext uri="{BB962C8B-B14F-4D97-AF65-F5344CB8AC3E}">
        <p14:creationId xmlns:p14="http://schemas.microsoft.com/office/powerpoint/2010/main" val="300837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70C862-A178-4ACB-A569-937B26CFD0FA}" type="slidenum">
              <a:rPr lang="en-US" altLang="cs-CZ" sz="1200" smtClean="0"/>
              <a:pPr/>
              <a:t>9</a:t>
            </a:fld>
            <a:endParaRPr lang="en-US" altLang="cs-CZ" sz="12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989013" y="766763"/>
            <a:ext cx="5119687" cy="3840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cs-CZ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946150" y="4864100"/>
            <a:ext cx="5205413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 altLang="cs-CZ" smtClean="0"/>
          </a:p>
        </p:txBody>
      </p:sp>
    </p:spTree>
    <p:extLst>
      <p:ext uri="{BB962C8B-B14F-4D97-AF65-F5344CB8AC3E}">
        <p14:creationId xmlns:p14="http://schemas.microsoft.com/office/powerpoint/2010/main" val="277453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0" y="762000"/>
            <a:ext cx="9144000" cy="55626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0" y="6781800"/>
            <a:ext cx="1143000" cy="7620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6" name="Picture 14" descr="90propp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6225"/>
            <a:ext cx="990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219200"/>
            <a:ext cx="7543800" cy="609600"/>
          </a:xfrm>
        </p:spPr>
        <p:txBody>
          <a:bodyPr anchor="t"/>
          <a:lstStyle>
            <a:lvl1pPr algn="l">
              <a:defRPr sz="3400">
                <a:solidFill>
                  <a:srgbClr val="0066CC"/>
                </a:solidFill>
              </a:defRPr>
            </a:lvl1pPr>
          </a:lstStyle>
          <a:p>
            <a:r>
              <a:rPr lang="cs-CZ"/>
              <a:t>Klepnutím lze upravit nadpisů.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828800"/>
            <a:ext cx="75438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32536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00F742-EFC0-45F7-8643-003CB12941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536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152400"/>
            <a:ext cx="19621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7340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55ED0-5274-48B3-9C0A-F87055EA0B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5071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ció personalit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99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2667000" y="152400"/>
            <a:ext cx="6248400" cy="457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66800" y="990600"/>
            <a:ext cx="3581400" cy="2209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00600" y="990600"/>
            <a:ext cx="3581400" cy="2209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066800" y="3352800"/>
            <a:ext cx="3581400" cy="2209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800600" y="3352800"/>
            <a:ext cx="3581400" cy="2209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Integrované přístupy k managementu urbanizovaného území – MŽP 7.6.2011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A7ABA-ACA2-46BA-B198-C734AA5926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958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1A701-D7F1-4F67-97BE-DD5EA5DE7D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0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202A6-6069-45F7-9BED-5555AD66B5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901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990600"/>
            <a:ext cx="3581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3581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0B597-4413-4152-BA5B-6CDA96BF76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816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DDE75-E6AE-4A44-949A-E0FE1BAFDC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47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AAB2C-DB16-43E1-9D43-252D45EF3F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440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35FE7-04BA-4D8A-BE57-DF4648035A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757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34F47-1A51-42ED-A897-C631260626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964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67AA0-352A-4231-8CF5-177FBD3638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575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0" y="1524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990600"/>
            <a:ext cx="7315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6013" y="6453188"/>
            <a:ext cx="723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6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 altLang="cs-CZ"/>
              <a:t>GISAT - </a:t>
            </a:r>
            <a:r>
              <a:rPr lang="en-US" altLang="cs-CZ"/>
              <a:t>Česká stopa v projektech GMES: projekty, aktivity, zkušenosti </a:t>
            </a: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62950" y="6453188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141B328-6197-4339-B87A-5A8C790C14A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 flipV="1">
            <a:off x="0" y="6308725"/>
            <a:ext cx="9132888" cy="15875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6781800"/>
            <a:ext cx="1143000" cy="7620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032" name="Picture 17" descr="90proppt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76225"/>
            <a:ext cx="990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6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Univers CE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Univers CE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Univers CE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Univers CE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Univers CE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Univers CE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Univers CE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000" b="1">
          <a:solidFill>
            <a:schemeClr val="folHlink"/>
          </a:solidFill>
          <a:latin typeface="Univers C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buChar char="§"/>
        <a:defRPr sz="2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anose="05000000000000000000" pitchFamily="2" charset="2"/>
        <a:buChar char="§"/>
        <a:defRPr sz="2200"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Wingdings" panose="05000000000000000000" pitchFamily="2" charset="2"/>
        <a:buChar char="§"/>
        <a:defRPr sz="2200">
          <a:solidFill>
            <a:srgbClr val="3333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jpe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hyperlink" Target="http://www.gamb.de/images/fussballfeld.gi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tiff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3.emf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10" Type="http://schemas.openxmlformats.org/officeDocument/2006/relationships/image" Target="../media/image120.emf"/><Relationship Id="rId4" Type="http://schemas.openxmlformats.org/officeDocument/2006/relationships/image" Target="../media/image114.emf"/><Relationship Id="rId9" Type="http://schemas.openxmlformats.org/officeDocument/2006/relationships/image" Target="../media/image119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5284812"/>
            <a:ext cx="7543800" cy="952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Tomáš Soukup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GISAT</a:t>
            </a:r>
            <a:endParaRPr lang="en-GB" altLang="cs-CZ" sz="2400" dirty="0" smtClean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187624" y="4653136"/>
            <a:ext cx="5184576" cy="1655589"/>
          </a:xfrm>
          <a:prstGeom prst="rect">
            <a:avLst/>
          </a:prstGeom>
          <a:solidFill>
            <a:schemeClr val="tx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58888" y="3938042"/>
            <a:ext cx="532923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cs-CZ" altLang="cs-CZ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Kateřina Jupová, Tomáš Soukup</a:t>
            </a:r>
            <a:endParaRPr lang="cs-CZ" altLang="cs-CZ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GISAT</a:t>
            </a:r>
          </a:p>
          <a:p>
            <a:pPr eaLnBrk="1" hangingPunct="1"/>
            <a:r>
              <a:rPr lang="cs-CZ" altLang="cs-CZ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katerina.jupova</a:t>
            </a:r>
            <a:r>
              <a:rPr lang="en-US" altLang="cs-CZ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@gisat.cz</a:t>
            </a:r>
            <a:endParaRPr lang="cs-CZ" altLang="cs-CZ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196752"/>
            <a:ext cx="8676456" cy="1440160"/>
          </a:xfrm>
          <a:prstGeom prst="rect">
            <a:avLst/>
          </a:prstGeom>
          <a:solidFill>
            <a:schemeClr val="tx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326" y="1294088"/>
            <a:ext cx="7777162" cy="609600"/>
          </a:xfrm>
        </p:spPr>
        <p:txBody>
          <a:bodyPr/>
          <a:lstStyle/>
          <a:p>
            <a:pPr eaLnBrk="1" hangingPunct="1"/>
            <a:r>
              <a:rPr lang="en-US" altLang="cs-CZ" sz="3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Vyu</a:t>
            </a:r>
            <a:r>
              <a:rPr lang="cs-CZ" alt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žití služeb </a:t>
            </a:r>
            <a:r>
              <a:rPr lang="cs-CZ" altLang="cs-CZ" sz="3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pl-PL" alt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cs-CZ" sz="36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Ukázky aplikací, </a:t>
            </a:r>
            <a:r>
              <a:rPr lang="pl-PL" altLang="cs-CZ" sz="3600" b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potenciál využití</a:t>
            </a:r>
            <a:endParaRPr lang="en-GB" altLang="cs-CZ" sz="3600" b="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9750" y="0"/>
            <a:ext cx="1152525" cy="1125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970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7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56282" y="166160"/>
            <a:ext cx="832017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EU</a:t>
            </a:r>
            <a:r>
              <a:rPr lang="en-US" altLang="cs-CZ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/ESA</a:t>
            </a:r>
            <a:r>
              <a:rPr lang="cs-CZ" altLang="cs-CZ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program – družicová data Sentinel</a:t>
            </a:r>
            <a:endParaRPr lang="en-GB" altLang="cs-CZ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cs-CZ" sz="1000"/>
          </a:p>
          <a:p>
            <a:pPr eaLnBrk="1" hangingPunct="1">
              <a:buFontTx/>
              <a:buNone/>
            </a:pPr>
            <a:endParaRPr lang="en-GB" altLang="cs-CZ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39750" y="1341438"/>
            <a:ext cx="83534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pic>
        <p:nvPicPr>
          <p:cNvPr id="10" name="Picture 2" descr="http://www.space-airbusds.com/media/image/copernicus-poster-840x297_eng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6" y="1114130"/>
            <a:ext cx="8424936" cy="298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0824" y="4191950"/>
            <a:ext cx="85296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</a:rPr>
              <a:t>Free and Open </a:t>
            </a:r>
            <a:r>
              <a:rPr lang="cs-CZ" sz="2000" b="1" dirty="0" err="1" smtClean="0">
                <a:latin typeface="Calibri" panose="020F0502020204030204" pitchFamily="34" charset="0"/>
              </a:rPr>
              <a:t>Policy</a:t>
            </a:r>
            <a:r>
              <a:rPr lang="cs-CZ" sz="2000" b="1" dirty="0" smtClean="0">
                <a:latin typeface="Calibri" panose="020F0502020204030204" pitchFamily="34" charset="0"/>
              </a:rPr>
              <a:t> </a:t>
            </a:r>
            <a:r>
              <a:rPr lang="cs-CZ" sz="2000" dirty="0" smtClean="0">
                <a:latin typeface="Calibri" panose="020F0502020204030204" pitchFamily="34" charset="0"/>
              </a:rPr>
              <a:t>- data programu </a:t>
            </a:r>
            <a:r>
              <a:rPr lang="cs-CZ" sz="2000" dirty="0" err="1" smtClean="0">
                <a:latin typeface="Calibri" panose="020F0502020204030204" pitchFamily="34" charset="0"/>
              </a:rPr>
              <a:t>Copernicus</a:t>
            </a:r>
            <a:r>
              <a:rPr lang="cs-CZ" sz="2000" dirty="0" smtClean="0">
                <a:latin typeface="Calibri" panose="020F0502020204030204" pitchFamily="34" charset="0"/>
              </a:rPr>
              <a:t> zdarma</a:t>
            </a: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</a:rPr>
              <a:t>Obrovské množství dat </a:t>
            </a:r>
            <a:r>
              <a:rPr lang="cs-CZ" sz="2000" dirty="0">
                <a:latin typeface="Calibri" panose="020F0502020204030204" pitchFamily="34" charset="0"/>
              </a:rPr>
              <a:t>generovaných: např. každý Sentinel-1 poskytne 1,8 TB / den, s Sentinel-2s poskytujících 1,6 TB a Sentinel-3, které poskytují 0,6 TB.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</a:rPr>
              <a:t>Přístup k velkému objemu generovaných dat je </a:t>
            </a:r>
            <a:r>
              <a:rPr lang="en-US" sz="2000" dirty="0" err="1" smtClean="0">
                <a:latin typeface="Calibri" panose="020F0502020204030204" pitchFamily="34" charset="0"/>
              </a:rPr>
              <a:t>st</a:t>
            </a:r>
            <a:r>
              <a:rPr lang="cs-CZ" sz="2000" dirty="0" err="1" smtClean="0">
                <a:latin typeface="Calibri" panose="020F0502020204030204" pitchFamily="34" charset="0"/>
              </a:rPr>
              <a:t>ále</a:t>
            </a:r>
            <a:r>
              <a:rPr lang="cs-CZ" sz="2000" dirty="0" smtClean="0">
                <a:latin typeface="Calibri" panose="020F0502020204030204" pitchFamily="34" charset="0"/>
              </a:rPr>
              <a:t> výzvou</a:t>
            </a:r>
            <a:r>
              <a:rPr lang="cs-CZ" sz="2000" dirty="0">
                <a:latin typeface="Calibri" panose="020F0502020204030204" pitchFamily="34" charset="0"/>
              </a:rPr>
              <a:t>, ale </a:t>
            </a:r>
            <a:r>
              <a:rPr lang="cs-CZ" sz="2000" dirty="0" smtClean="0">
                <a:latin typeface="Calibri" panose="020F0502020204030204" pitchFamily="34" charset="0"/>
              </a:rPr>
              <a:t>je řešen </a:t>
            </a:r>
            <a:r>
              <a:rPr lang="cs-CZ" sz="2000" dirty="0">
                <a:latin typeface="Calibri" panose="020F0502020204030204" pitchFamily="34" charset="0"/>
              </a:rPr>
              <a:t>s rozvojem technologických možností a </a:t>
            </a:r>
            <a:r>
              <a:rPr lang="cs-CZ" sz="2000" dirty="0" smtClean="0">
                <a:latin typeface="Calibri" panose="020F0502020204030204" pitchFamily="34" charset="0"/>
              </a:rPr>
              <a:t>inovativních přístupů k distribuci.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2C55B2"/>
                </a:solidFill>
                <a:latin typeface="Calibri" panose="020F0502020204030204" pitchFamily="34" charset="0"/>
              </a:rPr>
              <a:t>Časové řady – monitoring rozvoje zástavby či zemědělských ploch</a:t>
            </a:r>
            <a:endParaRPr lang="cs-CZ" sz="2000" b="1" dirty="0">
              <a:solidFill>
                <a:srgbClr val="2C55B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61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9750" y="0"/>
            <a:ext cx="1152525" cy="1125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970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7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56282" y="166160"/>
            <a:ext cx="832017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EU</a:t>
            </a:r>
            <a:r>
              <a:rPr lang="en-US" altLang="cs-CZ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/ESA</a:t>
            </a:r>
            <a:r>
              <a:rPr lang="cs-CZ" altLang="cs-CZ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cs-CZ" altLang="cs-CZ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program – družicová data Sentinel</a:t>
            </a:r>
            <a:endParaRPr lang="en-GB" altLang="cs-CZ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cs-CZ" sz="1000"/>
          </a:p>
          <a:p>
            <a:pPr eaLnBrk="1" hangingPunct="1">
              <a:buFontTx/>
              <a:buNone/>
            </a:pPr>
            <a:endParaRPr lang="en-GB" altLang="cs-CZ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39750" y="1341438"/>
            <a:ext cx="83534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www.esa.int/var/esa/storage/images/esa_multimedia/images/2015/07/southern_bavaria/15524903-1-eng-GB/Southern_Bavaria_node_full_im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94" y="936247"/>
            <a:ext cx="7434150" cy="55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79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066800" y="6440488"/>
            <a:ext cx="7239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400">
              <a:solidFill>
                <a:srgbClr val="0066CC"/>
              </a:solidFill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8534400" y="6440488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74183A5-3B1A-4713-AC98-E2BFE1AF3033}" type="slidenum">
              <a:rPr lang="cs-CZ" altLang="cs-CZ" sz="14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667000" y="152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sz="2400" b="1" dirty="0">
                <a:solidFill>
                  <a:srgbClr val="2C55B2"/>
                </a:solidFill>
                <a:latin typeface="Calibri" panose="020F0502020204030204" pitchFamily="34" charset="0"/>
              </a:rPr>
              <a:t>Časové řady – monitoring rozvoje zástavby</a:t>
            </a:r>
            <a:endParaRPr lang="en-GB" altLang="cs-CZ" sz="2400" b="1" dirty="0">
              <a:solidFill>
                <a:srgbClr val="B2B2B2"/>
              </a:solidFill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50825" y="5516563"/>
            <a:ext cx="86423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 marL="914400" indent="-457200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 marL="1371600" indent="-457200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 marL="1997075" indent="-457200"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 marL="2633663" indent="-457200"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3090863" indent="-4572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3548063" indent="-4572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4005263" indent="-4572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4462463" indent="-4572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just"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r>
              <a:rPr lang="cs-CZ" altLang="cs-CZ" sz="2000" i="1" dirty="0" smtClean="0">
                <a:solidFill>
                  <a:srgbClr val="5F5F5F"/>
                </a:solidFill>
              </a:rPr>
              <a:t>Rozvoj zástavby v okolí Prahy, </a:t>
            </a:r>
            <a:r>
              <a:rPr lang="en-GB" altLang="cs-CZ" sz="2000" i="1" dirty="0" smtClean="0">
                <a:solidFill>
                  <a:srgbClr val="5F5F5F"/>
                </a:solidFill>
              </a:rPr>
              <a:t>20</a:t>
            </a:r>
            <a:r>
              <a:rPr lang="cs-CZ" altLang="cs-CZ" sz="2000" i="1" dirty="0">
                <a:solidFill>
                  <a:srgbClr val="5F5F5F"/>
                </a:solidFill>
                <a:latin typeface="Arial" panose="020B0604020202020204" pitchFamily="34" charset="0"/>
              </a:rPr>
              <a:t>06</a:t>
            </a:r>
            <a:r>
              <a:rPr lang="en-GB" altLang="cs-CZ" sz="2000" i="1" dirty="0">
                <a:solidFill>
                  <a:srgbClr val="5F5F5F"/>
                </a:solidFill>
              </a:rPr>
              <a:t>-20</a:t>
            </a:r>
            <a:r>
              <a:rPr lang="cs-CZ" altLang="cs-CZ" sz="2000" i="1" dirty="0">
                <a:solidFill>
                  <a:srgbClr val="5F5F5F"/>
                </a:solidFill>
                <a:latin typeface="Arial" panose="020B0604020202020204" pitchFamily="34" charset="0"/>
              </a:rPr>
              <a:t>09</a:t>
            </a:r>
            <a:r>
              <a:rPr lang="en-GB" altLang="cs-CZ" sz="2000" i="1" dirty="0">
                <a:solidFill>
                  <a:srgbClr val="5F5F5F"/>
                </a:solidFill>
              </a:rPr>
              <a:t> </a:t>
            </a:r>
            <a:endParaRPr lang="cs-CZ" altLang="cs-CZ" sz="2000" i="1" dirty="0" smtClean="0">
              <a:solidFill>
                <a:srgbClr val="5F5F5F"/>
              </a:solidFill>
            </a:endParaRPr>
          </a:p>
          <a:p>
            <a:pPr algn="just"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r>
              <a:rPr lang="en-GB" altLang="cs-CZ" sz="2000" i="1" dirty="0" smtClean="0">
                <a:solidFill>
                  <a:srgbClr val="5F5F5F"/>
                </a:solidFill>
              </a:rPr>
              <a:t>(</a:t>
            </a:r>
            <a:r>
              <a:rPr lang="cs-CZ" altLang="cs-CZ" sz="2000" i="1" dirty="0" smtClean="0">
                <a:solidFill>
                  <a:srgbClr val="5F5F5F"/>
                </a:solidFill>
              </a:rPr>
              <a:t>nahoře</a:t>
            </a:r>
            <a:r>
              <a:rPr lang="en-GB" altLang="cs-CZ" sz="2000" i="1" dirty="0" smtClean="0">
                <a:solidFill>
                  <a:srgbClr val="5F5F5F"/>
                </a:solidFill>
              </a:rPr>
              <a:t>: </a:t>
            </a:r>
            <a:r>
              <a:rPr lang="cs-CZ" altLang="cs-CZ" sz="2000" i="1" dirty="0" smtClean="0">
                <a:solidFill>
                  <a:srgbClr val="5F5F5F"/>
                </a:solidFill>
              </a:rPr>
              <a:t>roční změny</a:t>
            </a:r>
            <a:r>
              <a:rPr lang="en-GB" altLang="cs-CZ" sz="2000" i="1" dirty="0" smtClean="0">
                <a:solidFill>
                  <a:srgbClr val="5F5F5F"/>
                </a:solidFill>
              </a:rPr>
              <a:t>, </a:t>
            </a:r>
            <a:r>
              <a:rPr lang="cs-CZ" altLang="cs-CZ" sz="2000" i="1" dirty="0" smtClean="0">
                <a:solidFill>
                  <a:srgbClr val="5F5F5F"/>
                </a:solidFill>
              </a:rPr>
              <a:t>dole</a:t>
            </a:r>
            <a:r>
              <a:rPr lang="en-GB" altLang="cs-CZ" sz="2000" i="1" dirty="0" smtClean="0">
                <a:solidFill>
                  <a:srgbClr val="5F5F5F"/>
                </a:solidFill>
              </a:rPr>
              <a:t>: </a:t>
            </a:r>
            <a:r>
              <a:rPr lang="cs-CZ" altLang="cs-CZ" sz="2000" i="1" dirty="0" smtClean="0">
                <a:solidFill>
                  <a:srgbClr val="5F5F5F"/>
                </a:solidFill>
              </a:rPr>
              <a:t>kumulativní změny</a:t>
            </a:r>
            <a:r>
              <a:rPr lang="en-GB" altLang="cs-CZ" sz="2000" i="1" dirty="0" smtClean="0">
                <a:solidFill>
                  <a:srgbClr val="5F5F5F"/>
                </a:solidFill>
              </a:rPr>
              <a:t>)</a:t>
            </a:r>
            <a:endParaRPr lang="en-GB" altLang="cs-CZ" sz="2000" i="1" dirty="0">
              <a:solidFill>
                <a:srgbClr val="5F5F5F"/>
              </a:solidFill>
            </a:endParaRPr>
          </a:p>
        </p:txBody>
      </p:sp>
      <p:pic>
        <p:nvPicPr>
          <p:cNvPr id="13318" name="Picture 9" descr="cumulative_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62000"/>
            <a:ext cx="7745412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781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02a_prg_change_confidence_2006-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765175"/>
            <a:ext cx="4138613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" descr="02b_prg_change_confidence_2006-2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765175"/>
            <a:ext cx="4779962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1066800" y="6440488"/>
            <a:ext cx="7239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400">
              <a:solidFill>
                <a:srgbClr val="0066CC"/>
              </a:solidFill>
            </a:endParaRP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8534400" y="6440488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82B69C1-E4B6-42AD-BF8A-193713E136B7}" type="slidenum">
              <a:rPr lang="cs-CZ" altLang="cs-CZ" sz="14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2667000" y="152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sz="2400" b="1" dirty="0">
                <a:solidFill>
                  <a:srgbClr val="2C55B2"/>
                </a:solidFill>
                <a:latin typeface="Calibri" panose="020F0502020204030204" pitchFamily="34" charset="0"/>
              </a:rPr>
              <a:t>Časové řady – monitoring rozvoje zástavby</a:t>
            </a:r>
            <a:endParaRPr lang="en-GB" altLang="cs-CZ" sz="2400" b="1" dirty="0">
              <a:solidFill>
                <a:srgbClr val="B2B2B2"/>
              </a:solidFill>
            </a:endParaRPr>
          </a:p>
        </p:txBody>
      </p:sp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107950" y="5084763"/>
            <a:ext cx="89281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just"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r>
              <a:rPr lang="cs-CZ" altLang="cs-CZ" sz="2000" i="1" dirty="0" smtClean="0">
                <a:solidFill>
                  <a:srgbClr val="5F5F5F"/>
                </a:solidFill>
                <a:latin typeface="Arial" panose="020B0604020202020204" pitchFamily="34" charset="0"/>
              </a:rPr>
              <a:t>Výstavba dálnice jižně od Prahy (Jesenice</a:t>
            </a:r>
            <a:r>
              <a:rPr lang="cs-CZ" altLang="cs-CZ" sz="2000" i="1" dirty="0">
                <a:solidFill>
                  <a:srgbClr val="5F5F5F"/>
                </a:solidFill>
                <a:latin typeface="Arial" panose="020B0604020202020204" pitchFamily="34" charset="0"/>
              </a:rPr>
              <a:t>, Modletice) </a:t>
            </a:r>
            <a:r>
              <a:rPr lang="cs-CZ" altLang="cs-CZ" sz="2000" i="1" dirty="0" smtClean="0">
                <a:solidFill>
                  <a:srgbClr val="5F5F5F"/>
                </a:solidFill>
                <a:latin typeface="Arial" panose="020B0604020202020204" pitchFamily="34" charset="0"/>
              </a:rPr>
              <a:t>a rozvoj zástavy (Nupaky</a:t>
            </a:r>
            <a:r>
              <a:rPr lang="cs-CZ" altLang="cs-CZ" sz="2000" i="1" dirty="0">
                <a:solidFill>
                  <a:srgbClr val="5F5F5F"/>
                </a:solidFill>
                <a:latin typeface="Arial" panose="020B0604020202020204" pitchFamily="34" charset="0"/>
              </a:rPr>
              <a:t>) 2006-2014</a:t>
            </a:r>
            <a:r>
              <a:rPr lang="cs-CZ" altLang="cs-CZ" sz="2000" i="1" dirty="0">
                <a:solidFill>
                  <a:srgbClr val="5F5F5F"/>
                </a:solidFill>
              </a:rPr>
              <a:t>.  </a:t>
            </a:r>
            <a:endParaRPr lang="en-US" altLang="cs-CZ" sz="2000" i="1" dirty="0">
              <a:solidFill>
                <a:srgbClr val="5F5F5F"/>
              </a:solidFill>
            </a:endParaRPr>
          </a:p>
          <a:p>
            <a:pPr algn="just" eaLnBrk="1" hangingPunct="1">
              <a:spcBef>
                <a:spcPts val="500"/>
              </a:spcBef>
              <a:buClrTx/>
              <a:buFontTx/>
              <a:buNone/>
            </a:pPr>
            <a:endParaRPr lang="en-US" altLang="cs-CZ" sz="2000" i="1" dirty="0">
              <a:solidFill>
                <a:srgbClr val="5F5F5F"/>
              </a:solidFill>
            </a:endParaRPr>
          </a:p>
          <a:p>
            <a:pPr algn="just"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endParaRPr lang="en-US" altLang="cs-CZ" sz="2000" i="1" dirty="0">
              <a:solidFill>
                <a:srgbClr val="5F5F5F"/>
              </a:solidFill>
            </a:endParaRPr>
          </a:p>
        </p:txBody>
      </p:sp>
      <p:pic>
        <p:nvPicPr>
          <p:cNvPr id="9224" name="Picture 12" descr="confidence_legen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860800"/>
            <a:ext cx="12017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393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02d_prg_change_confidence_2006-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762000"/>
            <a:ext cx="42100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66800" y="6440488"/>
            <a:ext cx="7239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400">
              <a:solidFill>
                <a:srgbClr val="0066CC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8534400" y="6440488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3DDD56A-098C-43FA-8A77-F2FD8FE8FA83}" type="slidenum">
              <a:rPr lang="cs-CZ" altLang="cs-CZ" sz="14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667000" y="152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sz="2400" b="1" dirty="0">
                <a:solidFill>
                  <a:srgbClr val="2C55B2"/>
                </a:solidFill>
                <a:latin typeface="Calibri" panose="020F0502020204030204" pitchFamily="34" charset="0"/>
              </a:rPr>
              <a:t>Časové řady – monitoring rozvoje zástavby</a:t>
            </a:r>
            <a:endParaRPr lang="en-GB" altLang="cs-CZ" sz="2400" b="1" dirty="0">
              <a:solidFill>
                <a:srgbClr val="B2B2B2"/>
              </a:solidFill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50825" y="5013325"/>
            <a:ext cx="86423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just"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r>
              <a:rPr lang="cs-CZ" altLang="cs-CZ" sz="2000" i="1" dirty="0" smtClean="0">
                <a:solidFill>
                  <a:srgbClr val="5F5F5F"/>
                </a:solidFill>
              </a:rPr>
              <a:t>Nová průmyslová zóna </a:t>
            </a:r>
            <a:r>
              <a:rPr lang="cs-CZ" altLang="cs-CZ" sz="2000" i="1" dirty="0" smtClean="0">
                <a:solidFill>
                  <a:srgbClr val="5F5F5F"/>
                </a:solidFill>
                <a:latin typeface="Arial" panose="020B0604020202020204" pitchFamily="34" charset="0"/>
              </a:rPr>
              <a:t>(vlevo) </a:t>
            </a:r>
            <a:r>
              <a:rPr lang="cs-CZ" altLang="cs-CZ" sz="2000" i="1" dirty="0" smtClean="0">
                <a:solidFill>
                  <a:srgbClr val="5F5F5F"/>
                </a:solidFill>
              </a:rPr>
              <a:t>a rozvoj urbanizovaných ploch ve </a:t>
            </a:r>
            <a:r>
              <a:rPr lang="cs-CZ" altLang="cs-CZ" sz="2000" i="1" dirty="0" smtClean="0">
                <a:solidFill>
                  <a:srgbClr val="5F5F5F"/>
                </a:solidFill>
                <a:latin typeface="Arial" panose="020B0604020202020204" pitchFamily="34" charset="0"/>
              </a:rPr>
              <a:t>Velké Chuchli (vpravo) </a:t>
            </a:r>
            <a:r>
              <a:rPr lang="cs-CZ" altLang="cs-CZ" sz="2000" i="1" dirty="0">
                <a:solidFill>
                  <a:srgbClr val="5F5F5F"/>
                </a:solidFill>
              </a:rPr>
              <a:t>200</a:t>
            </a:r>
            <a:r>
              <a:rPr lang="cs-CZ" altLang="cs-CZ" sz="2000" i="1" dirty="0">
                <a:solidFill>
                  <a:srgbClr val="5F5F5F"/>
                </a:solidFill>
                <a:latin typeface="Arial" panose="020B0604020202020204" pitchFamily="34" charset="0"/>
              </a:rPr>
              <a:t>6</a:t>
            </a:r>
            <a:r>
              <a:rPr lang="cs-CZ" altLang="cs-CZ" sz="2000" i="1" dirty="0">
                <a:solidFill>
                  <a:srgbClr val="5F5F5F"/>
                </a:solidFill>
              </a:rPr>
              <a:t>-2014</a:t>
            </a:r>
            <a:r>
              <a:rPr lang="cs-CZ" altLang="cs-CZ" sz="2000" i="1" dirty="0">
                <a:solidFill>
                  <a:srgbClr val="5F5F5F"/>
                </a:solidFill>
                <a:latin typeface="Arial" panose="020B0604020202020204" pitchFamily="34" charset="0"/>
              </a:rPr>
              <a:t>.</a:t>
            </a:r>
            <a:r>
              <a:rPr lang="cs-CZ" altLang="cs-CZ" sz="2000" i="1" dirty="0">
                <a:solidFill>
                  <a:srgbClr val="5F5F5F"/>
                </a:solidFill>
              </a:rPr>
              <a:t>   </a:t>
            </a:r>
            <a:endParaRPr lang="en-US" altLang="cs-CZ" sz="2000" i="1" dirty="0">
              <a:solidFill>
                <a:srgbClr val="5F5F5F"/>
              </a:solidFill>
            </a:endParaRPr>
          </a:p>
          <a:p>
            <a:pPr algn="just" eaLnBrk="1" hangingPunct="1">
              <a:spcBef>
                <a:spcPts val="500"/>
              </a:spcBef>
              <a:buClrTx/>
              <a:buFontTx/>
              <a:buNone/>
            </a:pPr>
            <a:endParaRPr lang="en-US" altLang="cs-CZ" sz="2000" i="1" dirty="0">
              <a:solidFill>
                <a:srgbClr val="5F5F5F"/>
              </a:solidFill>
            </a:endParaRPr>
          </a:p>
          <a:p>
            <a:pPr algn="just"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endParaRPr lang="en-US" altLang="cs-CZ" sz="2000" i="1" dirty="0">
              <a:solidFill>
                <a:srgbClr val="5F5F5F"/>
              </a:solidFill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932363" y="1412875"/>
            <a:ext cx="3665537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spcBef>
                <a:spcPts val="500"/>
              </a:spcBef>
              <a:buClrTx/>
              <a:buFontTx/>
              <a:buNone/>
            </a:pPr>
            <a:endParaRPr lang="cs-CZ" altLang="cs-CZ" sz="2000"/>
          </a:p>
          <a:p>
            <a:pPr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endParaRPr lang="cs-CZ" altLang="cs-CZ" sz="2000"/>
          </a:p>
        </p:txBody>
      </p:sp>
      <p:pic>
        <p:nvPicPr>
          <p:cNvPr id="11272" name="Picture 10" descr="02c_prg_change_confidence_2006-2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762000"/>
            <a:ext cx="42100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" descr="confidence_legen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05263"/>
            <a:ext cx="12017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476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35" y="909423"/>
            <a:ext cx="1850465" cy="161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395535" y="2329994"/>
            <a:ext cx="8280722" cy="719137"/>
          </a:xfrm>
        </p:spPr>
        <p:txBody>
          <a:bodyPr/>
          <a:lstStyle/>
          <a:p>
            <a:pPr algn="l" eaLnBrk="1" hangingPunct="1"/>
            <a:r>
              <a:rPr lang="cs-CZ" sz="2800" dirty="0" smtClean="0">
                <a:latin typeface="Calibri" panose="020F0502020204030204" pitchFamily="34" charset="0"/>
              </a:rPr>
              <a:t>Copernicus Land </a:t>
            </a:r>
            <a:r>
              <a:rPr lang="cs-CZ" sz="2800" dirty="0" err="1" smtClean="0">
                <a:latin typeface="Calibri" panose="020F0502020204030204" pitchFamily="34" charset="0"/>
              </a:rPr>
              <a:t>datasets</a:t>
            </a:r>
            <a:r>
              <a:rPr lang="cs-CZ" sz="2800" dirty="0">
                <a:latin typeface="Calibri" panose="020F0502020204030204" pitchFamily="34" charset="0"/>
              </a:rPr>
              <a:t>  http://land.copernicus.eu/</a:t>
            </a:r>
            <a:endParaRPr lang="fr-FR" sz="2800" dirty="0" smtClean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22768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                                                          </a:t>
            </a:r>
          </a:p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     </a:t>
            </a:r>
          </a:p>
          <a:p>
            <a:endParaRPr lang="cs-CZ" dirty="0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3644" y="146171"/>
            <a:ext cx="873035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en-US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Copernicus </a:t>
            </a:r>
            <a:r>
              <a:rPr lang="en-US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slu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žby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- zdroj standardních informací 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" descr="http://marine.copernicus.eu/automne_modules_files/pmedia/public/r2501_9_copernicus_vecto_def__europes_eyes_on_earth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517" y="1055593"/>
            <a:ext cx="1439875" cy="524866"/>
          </a:xfrm>
          <a:prstGeom prst="rect">
            <a:avLst/>
          </a:prstGeom>
          <a:noFill/>
        </p:spPr>
      </p:pic>
      <p:grpSp>
        <p:nvGrpSpPr>
          <p:cNvPr id="23" name="Group 15"/>
          <p:cNvGrpSpPr/>
          <p:nvPr/>
        </p:nvGrpSpPr>
        <p:grpSpPr>
          <a:xfrm>
            <a:off x="2123728" y="1078332"/>
            <a:ext cx="1817407" cy="542441"/>
            <a:chOff x="7994777" y="1330442"/>
            <a:chExt cx="963256" cy="304378"/>
          </a:xfrm>
        </p:grpSpPr>
        <p:pic>
          <p:nvPicPr>
            <p:cNvPr id="24" name="Picture 10" descr="copernicus_land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4777" y="1330442"/>
              <a:ext cx="326941" cy="298334"/>
            </a:xfrm>
            <a:prstGeom prst="rect">
              <a:avLst/>
            </a:prstGeom>
          </p:spPr>
        </p:pic>
        <p:pic>
          <p:nvPicPr>
            <p:cNvPr id="25" name="Picture 11" descr="copernicus_ems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9111" y="1336792"/>
              <a:ext cx="325079" cy="288508"/>
            </a:xfrm>
            <a:prstGeom prst="rect">
              <a:avLst/>
            </a:prstGeom>
          </p:spPr>
        </p:pic>
        <p:pic>
          <p:nvPicPr>
            <p:cNvPr id="26" name="Picture 12" descr="copernicus_sec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2954" y="1346312"/>
              <a:ext cx="325079" cy="288508"/>
            </a:xfrm>
            <a:prstGeom prst="rect">
              <a:avLst/>
            </a:prstGeom>
          </p:spPr>
        </p:pic>
      </p:grp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/>
          <a:srcRect l="16306" t="37093" r="17281" b="29128"/>
          <a:stretch/>
        </p:blipFill>
        <p:spPr>
          <a:xfrm>
            <a:off x="179511" y="3143071"/>
            <a:ext cx="8640961" cy="247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328182" y="1343201"/>
            <a:ext cx="8280722" cy="719137"/>
          </a:xfrm>
        </p:spPr>
        <p:txBody>
          <a:bodyPr/>
          <a:lstStyle/>
          <a:p>
            <a:pPr algn="l" eaLnBrk="1" hangingPunct="1"/>
            <a:r>
              <a:rPr lang="cs-CZ" sz="2800" dirty="0" smtClean="0">
                <a:latin typeface="Calibri" panose="020F0502020204030204" pitchFamily="34" charset="0"/>
              </a:rPr>
              <a:t>Pan-</a:t>
            </a:r>
            <a:r>
              <a:rPr lang="cs-CZ" sz="2800" dirty="0" err="1" smtClean="0">
                <a:latin typeface="Calibri" panose="020F0502020204030204" pitchFamily="34" charset="0"/>
              </a:rPr>
              <a:t>European</a:t>
            </a:r>
            <a:r>
              <a:rPr lang="cs-CZ" sz="2800" dirty="0" smtClean="0">
                <a:latin typeface="Calibri" panose="020F0502020204030204" pitchFamily="34" charset="0"/>
              </a:rPr>
              <a:t> – </a:t>
            </a:r>
            <a:r>
              <a:rPr lang="cs-CZ" sz="2800" dirty="0" err="1" smtClean="0">
                <a:latin typeface="Calibri" panose="020F0502020204030204" pitchFamily="34" charset="0"/>
              </a:rPr>
              <a:t>High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Resolution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Layers</a:t>
            </a:r>
            <a:r>
              <a:rPr lang="cs-CZ" sz="2800" dirty="0" smtClean="0">
                <a:latin typeface="Calibri" panose="020F0502020204030204" pitchFamily="34" charset="0"/>
              </a:rPr>
              <a:t>, </a:t>
            </a:r>
            <a:r>
              <a:rPr lang="cs-CZ" sz="2800" dirty="0" err="1">
                <a:latin typeface="Calibri" panose="020F0502020204030204" pitchFamily="34" charset="0"/>
              </a:rPr>
              <a:t>Corine</a:t>
            </a:r>
            <a:r>
              <a:rPr lang="cs-CZ" sz="2800" dirty="0"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latin typeface="Calibri" panose="020F0502020204030204" pitchFamily="34" charset="0"/>
              </a:rPr>
              <a:t>LC</a:t>
            </a:r>
            <a:endParaRPr lang="fr-FR" sz="2800" dirty="0" smtClean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22768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                                                          </a:t>
            </a:r>
          </a:p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     </a:t>
            </a:r>
          </a:p>
          <a:p>
            <a:endParaRPr lang="cs-CZ" dirty="0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3644" y="146171"/>
            <a:ext cx="873035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en-US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Copernicus </a:t>
            </a:r>
            <a:r>
              <a:rPr lang="en-US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slu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žby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- zdroj standardních informací 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" descr="http://marine.copernicus.eu/automne_modules_files/pmedia/public/r2501_9_copernicus_vecto_def__europes_eyes_on_earth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96" y="729114"/>
            <a:ext cx="1439875" cy="524866"/>
          </a:xfrm>
          <a:prstGeom prst="rect">
            <a:avLst/>
          </a:prstGeom>
          <a:noFill/>
        </p:spPr>
      </p:pic>
      <p:grpSp>
        <p:nvGrpSpPr>
          <p:cNvPr id="23" name="Group 15"/>
          <p:cNvGrpSpPr/>
          <p:nvPr/>
        </p:nvGrpSpPr>
        <p:grpSpPr>
          <a:xfrm>
            <a:off x="2047507" y="751853"/>
            <a:ext cx="1817407" cy="542441"/>
            <a:chOff x="7994777" y="1330442"/>
            <a:chExt cx="963256" cy="304378"/>
          </a:xfrm>
        </p:grpSpPr>
        <p:pic>
          <p:nvPicPr>
            <p:cNvPr id="24" name="Picture 10" descr="copernicus_lan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94777" y="1330442"/>
              <a:ext cx="326941" cy="298334"/>
            </a:xfrm>
            <a:prstGeom prst="rect">
              <a:avLst/>
            </a:prstGeom>
          </p:spPr>
        </p:pic>
        <p:pic>
          <p:nvPicPr>
            <p:cNvPr id="25" name="Picture 11" descr="copernicus_em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9111" y="1336792"/>
              <a:ext cx="325079" cy="288508"/>
            </a:xfrm>
            <a:prstGeom prst="rect">
              <a:avLst/>
            </a:prstGeom>
          </p:spPr>
        </p:pic>
        <p:pic>
          <p:nvPicPr>
            <p:cNvPr id="26" name="Picture 12" descr="copernicus_sec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954" y="1346312"/>
              <a:ext cx="325079" cy="288508"/>
            </a:xfrm>
            <a:prstGeom prst="rect">
              <a:avLst/>
            </a:prstGeom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15674" t="29515" r="44794" b="23219"/>
          <a:stretch/>
        </p:blipFill>
        <p:spPr>
          <a:xfrm>
            <a:off x="31839" y="2060848"/>
            <a:ext cx="5620281" cy="37780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7"/>
          <a:srcRect l="16604" t="25593" r="44654" b="29654"/>
          <a:stretch/>
        </p:blipFill>
        <p:spPr>
          <a:xfrm>
            <a:off x="3995936" y="3584257"/>
            <a:ext cx="5040560" cy="32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327036" y="1677498"/>
            <a:ext cx="8280722" cy="719137"/>
          </a:xfrm>
        </p:spPr>
        <p:txBody>
          <a:bodyPr/>
          <a:lstStyle/>
          <a:p>
            <a:pPr algn="l" eaLnBrk="1" hangingPunct="1"/>
            <a:r>
              <a:rPr lang="cs-CZ" sz="2800" dirty="0" err="1" smtClean="0">
                <a:latin typeface="Calibri" panose="020F0502020204030204" pitchFamily="34" charset="0"/>
              </a:rPr>
              <a:t>Local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latin typeface="Calibri" panose="020F0502020204030204" pitchFamily="34" charset="0"/>
              </a:rPr>
              <a:t>component</a:t>
            </a:r>
            <a:endParaRPr lang="fr-FR" sz="2800" dirty="0" smtClean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227687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                                                          </a:t>
            </a:r>
          </a:p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     </a:t>
            </a:r>
          </a:p>
          <a:p>
            <a:endParaRPr lang="cs-CZ" dirty="0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3644" y="146171"/>
            <a:ext cx="873035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en-US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Copernicus </a:t>
            </a:r>
            <a:r>
              <a:rPr lang="en-US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slu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žby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- zdroj standardních informací 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" descr="http://marine.copernicus.eu/automne_modules_files/pmedia/public/r2501_9_copernicus_vecto_def__europes_eyes_on_earth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96" y="729114"/>
            <a:ext cx="1439875" cy="524866"/>
          </a:xfrm>
          <a:prstGeom prst="rect">
            <a:avLst/>
          </a:prstGeom>
          <a:noFill/>
        </p:spPr>
      </p:pic>
      <p:grpSp>
        <p:nvGrpSpPr>
          <p:cNvPr id="23" name="Group 15"/>
          <p:cNvGrpSpPr/>
          <p:nvPr/>
        </p:nvGrpSpPr>
        <p:grpSpPr>
          <a:xfrm>
            <a:off x="2047507" y="751853"/>
            <a:ext cx="1817407" cy="542441"/>
            <a:chOff x="7994777" y="1330442"/>
            <a:chExt cx="963256" cy="304378"/>
          </a:xfrm>
        </p:grpSpPr>
        <p:pic>
          <p:nvPicPr>
            <p:cNvPr id="24" name="Picture 10" descr="copernicus_lan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94777" y="1330442"/>
              <a:ext cx="326941" cy="298334"/>
            </a:xfrm>
            <a:prstGeom prst="rect">
              <a:avLst/>
            </a:prstGeom>
          </p:spPr>
        </p:pic>
        <p:pic>
          <p:nvPicPr>
            <p:cNvPr id="25" name="Picture 11" descr="copernicus_em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9111" y="1336792"/>
              <a:ext cx="325079" cy="288508"/>
            </a:xfrm>
            <a:prstGeom prst="rect">
              <a:avLst/>
            </a:prstGeom>
          </p:spPr>
        </p:pic>
        <p:pic>
          <p:nvPicPr>
            <p:cNvPr id="26" name="Picture 12" descr="copernicus_sec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954" y="1346312"/>
              <a:ext cx="325079" cy="288508"/>
            </a:xfrm>
            <a:prstGeom prst="rect">
              <a:avLst/>
            </a:prstGeom>
          </p:spPr>
        </p:pic>
      </p:grp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7348" t="41104" r="28416" b="29365"/>
          <a:stretch/>
        </p:blipFill>
        <p:spPr>
          <a:xfrm>
            <a:off x="373935" y="2755228"/>
            <a:ext cx="8468138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35" y="909423"/>
            <a:ext cx="1850465" cy="161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377231" y="1654402"/>
            <a:ext cx="8280722" cy="719137"/>
          </a:xfrm>
        </p:spPr>
        <p:txBody>
          <a:bodyPr/>
          <a:lstStyle/>
          <a:p>
            <a:pPr algn="l" eaLnBrk="1" hangingPunct="1"/>
            <a:r>
              <a:rPr lang="cs-CZ" sz="2800" dirty="0" smtClean="0">
                <a:latin typeface="Calibri" panose="020F0502020204030204" pitchFamily="34" charset="0"/>
              </a:rPr>
              <a:t>Copernicus Land </a:t>
            </a:r>
            <a:r>
              <a:rPr lang="cs-CZ" sz="2800" dirty="0" err="1" smtClean="0">
                <a:latin typeface="Calibri" panose="020F0502020204030204" pitchFamily="34" charset="0"/>
              </a:rPr>
              <a:t>datasets</a:t>
            </a:r>
            <a:r>
              <a:rPr lang="cs-CZ" sz="2800" dirty="0" smtClean="0">
                <a:latin typeface="Calibri" panose="020F0502020204030204" pitchFamily="34" charset="0"/>
              </a:rPr>
              <a:t> – </a:t>
            </a:r>
            <a:r>
              <a:rPr lang="cs-CZ" sz="2800" dirty="0" err="1" smtClean="0">
                <a:latin typeface="Calibri" panose="020F0502020204030204" pitchFamily="34" charset="0"/>
              </a:rPr>
              <a:t>urban</a:t>
            </a:r>
            <a:r>
              <a:rPr lang="cs-CZ" sz="2800" dirty="0" smtClean="0">
                <a:latin typeface="Calibri" panose="020F0502020204030204" pitchFamily="34" charset="0"/>
              </a:rPr>
              <a:t> monitoring</a:t>
            </a:r>
            <a:endParaRPr lang="fr-FR" sz="2800" dirty="0" smtClean="0">
              <a:latin typeface="Calibri" panose="020F0502020204030204" pitchFamily="34" charset="0"/>
            </a:endParaRPr>
          </a:p>
        </p:txBody>
      </p:sp>
      <p:pic>
        <p:nvPicPr>
          <p:cNvPr id="7" name="Picture 6" descr="clc2006_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6470"/>
            <a:ext cx="4200525" cy="3190875"/>
          </a:xfrm>
          <a:prstGeom prst="rect">
            <a:avLst/>
          </a:prstGeom>
          <a:noFill/>
          <a:ln w="317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8" name="Picture 6" descr="ftsp_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683" y="3122808"/>
            <a:ext cx="4191000" cy="3168650"/>
          </a:xfrm>
          <a:prstGeom prst="rect">
            <a:avLst/>
          </a:prstGeom>
          <a:noFill/>
          <a:ln w="317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9" name="Picture 8" descr="m11_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875" y="2676857"/>
            <a:ext cx="4175125" cy="3228975"/>
          </a:xfrm>
          <a:prstGeom prst="rect">
            <a:avLst/>
          </a:prstGeom>
          <a:noFill/>
          <a:ln w="317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380312" y="5701045"/>
            <a:ext cx="175560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50" b="1" i="1" dirty="0">
                <a:solidFill>
                  <a:srgbClr val="002060"/>
                </a:solidFill>
                <a:latin typeface="Calibri" pitchFamily="34" charset="0"/>
              </a:rPr>
              <a:t>22</a:t>
            </a:r>
            <a:r>
              <a:rPr lang="en-US" sz="1050" b="1" i="1" dirty="0">
                <a:solidFill>
                  <a:srgbClr val="002060"/>
                </a:solidFill>
                <a:latin typeface="Calibri" pitchFamily="34" charset="0"/>
              </a:rPr>
              <a:t>-27</a:t>
            </a:r>
            <a:r>
              <a:rPr lang="cs-CZ" sz="1050" b="1" i="1" dirty="0">
                <a:solidFill>
                  <a:srgbClr val="002060"/>
                </a:solidFill>
                <a:latin typeface="Calibri" pitchFamily="34" charset="0"/>
              </a:rPr>
              <a:t> classes, MMU=0.25ha</a:t>
            </a:r>
            <a:endParaRPr lang="en-US" sz="105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932040" y="6061407"/>
            <a:ext cx="175560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50" b="1" i="1" dirty="0">
                <a:solidFill>
                  <a:srgbClr val="002060"/>
                </a:solidFill>
                <a:latin typeface="Calibri" pitchFamily="34" charset="0"/>
              </a:rPr>
              <a:t>0-100%, MMU=20x20m</a:t>
            </a:r>
            <a:r>
              <a:rPr lang="en-US" sz="1050" b="1" i="1" dirty="0">
                <a:solidFill>
                  <a:srgbClr val="002060"/>
                </a:solidFill>
                <a:latin typeface="Calibri" pitchFamily="34" charset="0"/>
              </a:rPr>
              <a:t> grid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699792" y="6337632"/>
            <a:ext cx="147187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50" b="1" i="1" dirty="0">
                <a:solidFill>
                  <a:srgbClr val="002060"/>
                </a:solidFill>
                <a:latin typeface="Calibri" pitchFamily="34" charset="0"/>
              </a:rPr>
              <a:t>44 </a:t>
            </a:r>
            <a:r>
              <a:rPr lang="cs-CZ" sz="1050" b="1" i="1" dirty="0">
                <a:solidFill>
                  <a:srgbClr val="002060"/>
                </a:solidFill>
                <a:latin typeface="Calibri" pitchFamily="34" charset="0"/>
              </a:rPr>
              <a:t>classes, MMU=25ha</a:t>
            </a:r>
            <a:endParaRPr lang="en-US" sz="105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644" y="2291231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                                                          Urban Atlas</a:t>
            </a:r>
          </a:p>
          <a:p>
            <a:endParaRPr lang="cs-CZ" sz="1600" dirty="0" smtClean="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     HRL Imperviousness</a:t>
            </a:r>
          </a:p>
          <a:p>
            <a:r>
              <a:rPr lang="cs-CZ" sz="1600" dirty="0" smtClean="0">
                <a:solidFill>
                  <a:srgbClr val="000000"/>
                </a:solidFill>
                <a:latin typeface="Cambria" pitchFamily="18" charset="0"/>
              </a:rPr>
              <a:t>CORINE Land Cover</a:t>
            </a:r>
          </a:p>
          <a:p>
            <a:endParaRPr lang="cs-CZ" dirty="0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3644" y="146171"/>
            <a:ext cx="873035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en-US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Copernicus </a:t>
            </a:r>
            <a:r>
              <a:rPr lang="en-US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slu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žby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- zdroj standardních informací 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" descr="http://marine.copernicus.eu/automne_modules_files/pmedia/public/r2501_9_copernicus_vecto_def__europes_eyes_on_earth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517" y="1055593"/>
            <a:ext cx="1439875" cy="524866"/>
          </a:xfrm>
          <a:prstGeom prst="rect">
            <a:avLst/>
          </a:prstGeom>
          <a:noFill/>
        </p:spPr>
      </p:pic>
      <p:grpSp>
        <p:nvGrpSpPr>
          <p:cNvPr id="23" name="Group 15"/>
          <p:cNvGrpSpPr/>
          <p:nvPr/>
        </p:nvGrpSpPr>
        <p:grpSpPr>
          <a:xfrm>
            <a:off x="2123728" y="1078332"/>
            <a:ext cx="1817407" cy="542441"/>
            <a:chOff x="7994777" y="1330442"/>
            <a:chExt cx="963256" cy="304378"/>
          </a:xfrm>
        </p:grpSpPr>
        <p:pic>
          <p:nvPicPr>
            <p:cNvPr id="24" name="Picture 10" descr="copernicus_land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94777" y="1330442"/>
              <a:ext cx="326941" cy="298334"/>
            </a:xfrm>
            <a:prstGeom prst="rect">
              <a:avLst/>
            </a:prstGeom>
          </p:spPr>
        </p:pic>
        <p:pic>
          <p:nvPicPr>
            <p:cNvPr id="25" name="Picture 11" descr="copernicus_ems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9111" y="1336792"/>
              <a:ext cx="325079" cy="288508"/>
            </a:xfrm>
            <a:prstGeom prst="rect">
              <a:avLst/>
            </a:prstGeom>
          </p:spPr>
        </p:pic>
        <p:pic>
          <p:nvPicPr>
            <p:cNvPr id="26" name="Picture 12" descr="copernicus_sec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32954" y="1346312"/>
              <a:ext cx="325079" cy="288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22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9750" y="0"/>
            <a:ext cx="1152525" cy="1125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970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7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611188" y="188566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>
                <a:solidFill>
                  <a:srgbClr val="2C5884"/>
                </a:solidFill>
                <a:latin typeface="Calibri" panose="020F0502020204030204" pitchFamily="34" charset="0"/>
              </a:rPr>
              <a:t>Hlavní témata a oblasti 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aktivit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GISATu</a:t>
            </a:r>
            <a:endParaRPr lang="cs-CZ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cs-CZ" sz="1000"/>
          </a:p>
          <a:p>
            <a:pPr eaLnBrk="1" hangingPunct="1">
              <a:buFontTx/>
              <a:buNone/>
            </a:pPr>
            <a:endParaRPr lang="en-GB" altLang="cs-CZ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39750" y="1341438"/>
            <a:ext cx="83534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611188" y="1001900"/>
            <a:ext cx="8462962" cy="655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>
                <a:srgbClr val="2C5884"/>
              </a:buClr>
            </a:pPr>
            <a:r>
              <a:rPr lang="en-US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Mon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i</a:t>
            </a:r>
            <a:r>
              <a:rPr lang="en-US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tor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ování</a:t>
            </a:r>
            <a:r>
              <a:rPr lang="en-US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solidFill>
                  <a:srgbClr val="2C5884"/>
                </a:solidFill>
                <a:latin typeface="Calibri" panose="020F0502020204030204" pitchFamily="34" charset="0"/>
              </a:rPr>
              <a:t>rozvoje</a:t>
            </a:r>
            <a:r>
              <a:rPr lang="en-US" altLang="cs-CZ" sz="2400" b="1" dirty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m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ě</a:t>
            </a:r>
            <a:r>
              <a:rPr lang="en-US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st</a:t>
            </a:r>
            <a:r>
              <a:rPr lang="en-US" altLang="cs-CZ" sz="2400" b="1" dirty="0">
                <a:solidFill>
                  <a:srgbClr val="2C5884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m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ě</a:t>
            </a:r>
            <a:r>
              <a:rPr lang="en-US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stsk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ý</a:t>
            </a:r>
            <a:r>
              <a:rPr lang="en-US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ch</a:t>
            </a:r>
            <a:r>
              <a:rPr lang="en-US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aglomerac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í</a:t>
            </a:r>
            <a:r>
              <a:rPr lang="cs-CZ" altLang="cs-CZ" sz="2400" b="1" dirty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či </a:t>
            </a:r>
            <a:r>
              <a:rPr lang="en-US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region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ů</a:t>
            </a:r>
            <a:endParaRPr lang="en-US" altLang="cs-CZ" sz="24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450850" indent="350838">
              <a:spcBef>
                <a:spcPts val="600"/>
              </a:spcBef>
              <a:buClr>
                <a:srgbClr val="2C5884"/>
              </a:buClr>
            </a:pPr>
            <a:r>
              <a:rPr lang="en-US" altLang="cs-CZ" sz="2400" dirty="0" err="1">
                <a:solidFill>
                  <a:srgbClr val="2C5884"/>
                </a:solidFill>
                <a:latin typeface="Calibri" panose="020F0502020204030204" pitchFamily="34" charset="0"/>
              </a:rPr>
              <a:t>p</a:t>
            </a:r>
            <a:r>
              <a:rPr lang="en-US" altLang="cs-CZ" sz="24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opis</a:t>
            </a:r>
            <a:r>
              <a:rPr lang="en-US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 a </a:t>
            </a:r>
            <a:r>
              <a:rPr lang="en-US" altLang="cs-CZ" sz="24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typologie</a:t>
            </a:r>
            <a:r>
              <a:rPr lang="en-US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 oblast</a:t>
            </a:r>
            <a:r>
              <a:rPr lang="cs-CZ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í</a:t>
            </a:r>
          </a:p>
          <a:p>
            <a:pPr marL="450850" indent="350838">
              <a:spcBef>
                <a:spcPts val="600"/>
              </a:spcBef>
              <a:buClr>
                <a:srgbClr val="2C5884"/>
              </a:buClr>
            </a:pPr>
            <a:r>
              <a:rPr lang="cs-CZ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struktura a intensita změn</a:t>
            </a:r>
          </a:p>
          <a:p>
            <a:pPr marL="450850" indent="350838">
              <a:spcBef>
                <a:spcPts val="600"/>
              </a:spcBef>
              <a:buClr>
                <a:srgbClr val="2C5884"/>
              </a:buClr>
            </a:pPr>
            <a:r>
              <a:rPr lang="cs-CZ" altLang="cs-CZ" sz="2400" dirty="0">
                <a:solidFill>
                  <a:srgbClr val="2C5884"/>
                </a:solidFill>
                <a:latin typeface="Calibri" panose="020F0502020204030204" pitchFamily="34" charset="0"/>
              </a:rPr>
              <a:t>d</a:t>
            </a:r>
            <a:r>
              <a:rPr lang="cs-CZ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louhodobé trendy, i</a:t>
            </a:r>
            <a:r>
              <a:rPr lang="en-US" altLang="cs-CZ" sz="24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dentifikace</a:t>
            </a:r>
            <a:r>
              <a:rPr lang="en-US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2C5884"/>
                </a:solidFill>
                <a:latin typeface="Calibri" panose="020F0502020204030204" pitchFamily="34" charset="0"/>
              </a:rPr>
              <a:t>hlavn</a:t>
            </a:r>
            <a:r>
              <a:rPr lang="cs-CZ" altLang="cs-CZ" sz="2400" dirty="0">
                <a:solidFill>
                  <a:srgbClr val="2C5884"/>
                </a:solidFill>
                <a:latin typeface="Calibri" panose="020F0502020204030204" pitchFamily="34" charset="0"/>
              </a:rPr>
              <a:t>í</a:t>
            </a:r>
            <a:r>
              <a:rPr lang="en-US" altLang="cs-CZ" sz="2400" dirty="0" err="1">
                <a:solidFill>
                  <a:srgbClr val="2C5884"/>
                </a:solidFill>
                <a:latin typeface="Calibri" panose="020F0502020204030204" pitchFamily="34" charset="0"/>
              </a:rPr>
              <a:t>ch</a:t>
            </a:r>
            <a:r>
              <a:rPr lang="en-US" altLang="cs-CZ" sz="2400" dirty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2C5884"/>
                </a:solidFill>
                <a:latin typeface="Calibri" panose="020F0502020204030204" pitchFamily="34" charset="0"/>
              </a:rPr>
              <a:t>sm</a:t>
            </a:r>
            <a:r>
              <a:rPr lang="cs-CZ" altLang="cs-CZ" sz="2400" dirty="0">
                <a:solidFill>
                  <a:srgbClr val="2C5884"/>
                </a:solidFill>
                <a:latin typeface="Calibri" panose="020F0502020204030204" pitchFamily="34" charset="0"/>
              </a:rPr>
              <a:t>ě</a:t>
            </a:r>
            <a:r>
              <a:rPr lang="en-US" altLang="cs-CZ" sz="2400" dirty="0">
                <a:solidFill>
                  <a:srgbClr val="2C5884"/>
                </a:solidFill>
                <a:latin typeface="Calibri" panose="020F0502020204030204" pitchFamily="34" charset="0"/>
              </a:rPr>
              <a:t>r</a:t>
            </a:r>
            <a:r>
              <a:rPr lang="cs-CZ" altLang="cs-CZ" sz="2400" dirty="0">
                <a:solidFill>
                  <a:srgbClr val="2C5884"/>
                </a:solidFill>
                <a:latin typeface="Calibri" panose="020F0502020204030204" pitchFamily="34" charset="0"/>
              </a:rPr>
              <a:t>ů</a:t>
            </a:r>
            <a:r>
              <a:rPr lang="en-US" altLang="cs-CZ" sz="2400" dirty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solidFill>
                  <a:srgbClr val="2C5884"/>
                </a:solidFill>
                <a:latin typeface="Calibri" panose="020F0502020204030204" pitchFamily="34" charset="0"/>
              </a:rPr>
              <a:t>rozvoje</a:t>
            </a:r>
            <a:endParaRPr lang="en-US" altLang="cs-CZ" sz="2400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801688" indent="-350838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obecný </a:t>
            </a:r>
            <a:r>
              <a:rPr lang="cs-CZ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land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cover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/ </a:t>
            </a:r>
            <a:r>
              <a:rPr lang="cs-CZ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land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use</a:t>
            </a:r>
          </a:p>
          <a:p>
            <a:pPr marL="801688" indent="-350838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specifický monitoring - green </a:t>
            </a:r>
            <a:r>
              <a:rPr lang="cs-CZ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infrastructure</a:t>
            </a:r>
            <a:endParaRPr lang="cs-CZ" altLang="cs-CZ" sz="2400" b="1" dirty="0" smtClean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801688" indent="-350838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endParaRPr lang="en-US" altLang="cs-CZ" sz="9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Clr>
                <a:srgbClr val="2C5884"/>
              </a:buClr>
            </a:pP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Vývoj indikátorů (v rámci EEA - ETCULS)</a:t>
            </a:r>
            <a:endParaRPr lang="en-US" altLang="cs-CZ" sz="24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801688" indent="-350838">
              <a:spcBef>
                <a:spcPct val="0"/>
              </a:spcBef>
              <a:buClr>
                <a:srgbClr val="2C5884"/>
              </a:buClr>
            </a:pPr>
            <a:r>
              <a:rPr lang="cs-CZ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Land </a:t>
            </a:r>
            <a:r>
              <a:rPr lang="cs-CZ" altLang="cs-CZ" sz="24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take</a:t>
            </a:r>
            <a:endParaRPr lang="cs-CZ" altLang="cs-CZ" sz="2400" dirty="0" smtClean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801688" indent="-350838">
              <a:spcBef>
                <a:spcPct val="0"/>
              </a:spcBef>
              <a:buClr>
                <a:srgbClr val="2C5884"/>
              </a:buClr>
            </a:pPr>
            <a:r>
              <a:rPr lang="cs-CZ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Urban </a:t>
            </a:r>
            <a:r>
              <a:rPr lang="cs-CZ" altLang="cs-CZ" sz="24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sprawl</a:t>
            </a:r>
            <a:endParaRPr lang="cs-CZ" altLang="cs-CZ" sz="2400" dirty="0" smtClean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801688" indent="-350838">
              <a:spcBef>
                <a:spcPct val="0"/>
              </a:spcBef>
              <a:buClr>
                <a:srgbClr val="2C5884"/>
              </a:buClr>
            </a:pPr>
            <a:r>
              <a:rPr lang="cs-CZ" altLang="cs-CZ" sz="24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Land </a:t>
            </a:r>
            <a:r>
              <a:rPr lang="cs-CZ" altLang="cs-CZ" sz="24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fragmentation</a:t>
            </a:r>
            <a:endParaRPr lang="cs-CZ" altLang="cs-CZ" sz="2400" dirty="0" smtClean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450850" indent="-450850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Explorační platformy (např. </a:t>
            </a:r>
            <a:r>
              <a:rPr lang="cs-CZ" altLang="cs-CZ" sz="24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World</a:t>
            </a:r>
            <a:r>
              <a:rPr lang="cs-CZ" altLang="cs-CZ" sz="24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Bank PUMA)</a:t>
            </a:r>
          </a:p>
          <a:p>
            <a:pPr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None/>
            </a:pPr>
            <a:endParaRPr lang="en-GB" altLang="cs-CZ" sz="24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endParaRPr lang="en-GB" altLang="cs-CZ" sz="24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1000" dirty="0" smtClean="0">
                <a:latin typeface="Times New Roman" panose="02020603050405020304" pitchFamily="18" charset="0"/>
              </a:rPr>
              <a:t/>
            </a:r>
            <a:br>
              <a:rPr lang="cs-CZ" altLang="cs-CZ" sz="1000" dirty="0" smtClean="0">
                <a:latin typeface="Times New Roman" panose="02020603050405020304" pitchFamily="18" charset="0"/>
              </a:rPr>
            </a:br>
            <a:r>
              <a:rPr lang="cs-CZ" altLang="cs-CZ" sz="1600" dirty="0">
                <a:latin typeface="Times New Roman" panose="02020603050405020304" pitchFamily="18" charset="0"/>
              </a:rPr>
              <a:t/>
            </a:r>
            <a:br>
              <a:rPr lang="cs-CZ" altLang="cs-CZ" sz="1600" dirty="0">
                <a:latin typeface="Times New Roman" panose="02020603050405020304" pitchFamily="18" charset="0"/>
              </a:rPr>
            </a:br>
            <a:endParaRPr lang="en-US" altLang="cs-CZ" sz="1600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52" y="4005549"/>
            <a:ext cx="2224435" cy="5434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738" y="5517232"/>
            <a:ext cx="560292" cy="533612"/>
          </a:xfrm>
          <a:prstGeom prst="rect">
            <a:avLst/>
          </a:prstGeom>
        </p:spPr>
      </p:pic>
      <p:pic>
        <p:nvPicPr>
          <p:cNvPr id="12" name="Picture 4" descr="http://eomag.eu/images/148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1458" y="3365080"/>
            <a:ext cx="1058360" cy="36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9112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88" y="258763"/>
            <a:ext cx="7500527" cy="744537"/>
          </a:xfrm>
        </p:spPr>
        <p:txBody>
          <a:bodyPr/>
          <a:lstStyle/>
          <a:p>
            <a:r>
              <a:rPr lang="en-GB" noProof="0" dirty="0" smtClean="0">
                <a:latin typeface="Calibri" pitchFamily="34" charset="0"/>
              </a:rPr>
              <a:t>GISAT - Introduction   </a:t>
            </a:r>
            <a:endParaRPr lang="en-GB" noProof="0" dirty="0">
              <a:latin typeface="Calibri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cs-CZ" sz="1000"/>
          </a:p>
          <a:p>
            <a:pPr eaLnBrk="1" hangingPunct="1">
              <a:buFontTx/>
              <a:buNone/>
            </a:pPr>
            <a:endParaRPr lang="en-GB" altLang="cs-CZ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9750" y="1341438"/>
            <a:ext cx="83534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1" name="Rectangle 16"/>
          <p:cNvSpPr/>
          <p:nvPr/>
        </p:nvSpPr>
        <p:spPr>
          <a:xfrm>
            <a:off x="0" y="1076325"/>
            <a:ext cx="9143999" cy="5486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2295922"/>
            <a:ext cx="9144000" cy="3667125"/>
          </a:xfrm>
          <a:prstGeom prst="rect">
            <a:avLst/>
          </a:prstGeom>
        </p:spPr>
      </p:pic>
      <p:sp>
        <p:nvSpPr>
          <p:cNvPr id="13" name="Rectangle 20"/>
          <p:cNvSpPr/>
          <p:nvPr/>
        </p:nvSpPr>
        <p:spPr>
          <a:xfrm>
            <a:off x="296524" y="1104553"/>
            <a:ext cx="88474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SME </a:t>
            </a:r>
            <a:r>
              <a:rPr lang="en-US" sz="2600" b="0" dirty="0" err="1" smtClean="0">
                <a:solidFill>
                  <a:schemeClr val="bg1"/>
                </a:solidFill>
                <a:latin typeface="Calibri" pitchFamily="34" charset="0"/>
              </a:rPr>
              <a:t>geoinforma</a:t>
            </a: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ční</a:t>
            </a: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firma od roku</a:t>
            </a: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 1991</a:t>
            </a:r>
          </a:p>
          <a:p>
            <a:pPr>
              <a:defRPr/>
            </a:pPr>
            <a:r>
              <a:rPr lang="cs-CZ" sz="2600" dirty="0" smtClean="0">
                <a:solidFill>
                  <a:schemeClr val="bg1"/>
                </a:solidFill>
                <a:latin typeface="Calibri" pitchFamily="34" charset="0"/>
              </a:rPr>
              <a:t>Sídlo: </a:t>
            </a:r>
            <a:r>
              <a:rPr lang="en-US" sz="2600" b="0" dirty="0" err="1" smtClean="0">
                <a:solidFill>
                  <a:schemeClr val="bg1"/>
                </a:solidFill>
                <a:latin typeface="Calibri" pitchFamily="34" charset="0"/>
              </a:rPr>
              <a:t>Pra</a:t>
            </a: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ha</a:t>
            </a: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Česká</a:t>
            </a: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600" b="0" dirty="0" err="1" smtClean="0">
                <a:solidFill>
                  <a:schemeClr val="bg1"/>
                </a:solidFill>
                <a:latin typeface="Calibri" pitchFamily="34" charset="0"/>
              </a:rPr>
              <a:t>Republi</a:t>
            </a:r>
            <a:r>
              <a:rPr lang="cs-CZ" sz="2600" b="0" dirty="0" err="1" smtClean="0">
                <a:solidFill>
                  <a:schemeClr val="bg1"/>
                </a:solidFill>
                <a:latin typeface="Calibri" pitchFamily="34" charset="0"/>
              </a:rPr>
              <a:t>ka</a:t>
            </a:r>
            <a:endParaRPr lang="en-US" sz="2600" b="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Služby v oblasti DPZ </a:t>
            </a: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&amp; data-2-information</a:t>
            </a:r>
            <a:endParaRPr lang="en-US" sz="2600" b="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cs-CZ" sz="2600" dirty="0" smtClean="0">
                <a:solidFill>
                  <a:schemeClr val="bg1"/>
                </a:solidFill>
                <a:latin typeface="Calibri" pitchFamily="34" charset="0"/>
              </a:rPr>
              <a:t>Držitel </a:t>
            </a:r>
            <a:r>
              <a:rPr lang="en-US" sz="2600" dirty="0" err="1" smtClean="0">
                <a:solidFill>
                  <a:schemeClr val="bg1"/>
                </a:solidFill>
                <a:latin typeface="Calibri" pitchFamily="34" charset="0"/>
              </a:rPr>
              <a:t>certifi</a:t>
            </a:r>
            <a:r>
              <a:rPr lang="cs-CZ" sz="2600" dirty="0" err="1" smtClean="0">
                <a:solidFill>
                  <a:schemeClr val="bg1"/>
                </a:solidFill>
                <a:latin typeface="Calibri" pitchFamily="34" charset="0"/>
              </a:rPr>
              <a:t>kace</a:t>
            </a:r>
            <a:r>
              <a:rPr lang="cs-CZ" sz="2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ISO </a:t>
            </a: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kvalita</a:t>
            </a:r>
            <a:endParaRPr lang="en-US" sz="2600" b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Rectangle 23"/>
          <p:cNvSpPr/>
          <p:nvPr/>
        </p:nvSpPr>
        <p:spPr>
          <a:xfrm>
            <a:off x="333037" y="5157192"/>
            <a:ext cx="88474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EU Copernicus Service Provider </a:t>
            </a:r>
          </a:p>
          <a:p>
            <a:pPr>
              <a:defRPr/>
            </a:pP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Zákazníci: EEA, ESA, ESPON, NordRegio, </a:t>
            </a: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ADB, </a:t>
            </a: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World</a:t>
            </a:r>
            <a:r>
              <a:rPr lang="en-US" sz="2600" b="0" dirty="0" smtClean="0">
                <a:solidFill>
                  <a:schemeClr val="bg1"/>
                </a:solidFill>
                <a:latin typeface="Calibri" pitchFamily="34" charset="0"/>
              </a:rPr>
              <a:t>B</a:t>
            </a: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ank, IDB, státní </a:t>
            </a:r>
            <a:r>
              <a:rPr lang="cs-CZ" sz="2600" dirty="0" smtClean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cs-CZ" sz="2600" b="0" dirty="0" smtClean="0">
                <a:solidFill>
                  <a:schemeClr val="bg1"/>
                </a:solidFill>
                <a:latin typeface="Calibri" pitchFamily="34" charset="0"/>
              </a:rPr>
              <a:t>práva a samospráva, privátní subjekty </a:t>
            </a:r>
          </a:p>
        </p:txBody>
      </p:sp>
      <p:sp>
        <p:nvSpPr>
          <p:cNvPr id="15" name="TextBox 21"/>
          <p:cNvSpPr txBox="1"/>
          <p:nvPr/>
        </p:nvSpPr>
        <p:spPr>
          <a:xfrm>
            <a:off x="1077516" y="6360492"/>
            <a:ext cx="7848872" cy="3534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1" algn="r">
              <a:lnSpc>
                <a:spcPct val="120000"/>
              </a:lnSpc>
              <a:spcAft>
                <a:spcPts val="600"/>
              </a:spcAft>
            </a:pPr>
            <a:r>
              <a:rPr lang="en-US" sz="750" b="0" dirty="0" smtClean="0">
                <a:solidFill>
                  <a:srgbClr val="0066CC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http://www.gisat.cz</a:t>
            </a:r>
            <a:endParaRPr lang="cs-CZ" sz="750" b="0" dirty="0" smtClean="0">
              <a:solidFill>
                <a:srgbClr val="0066CC"/>
              </a:solidFill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6" name="Picture 15" descr="64be6_gisat-logo-ep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461" y="6080427"/>
            <a:ext cx="1275649" cy="336682"/>
          </a:xfrm>
          <a:prstGeom prst="rect">
            <a:avLst/>
          </a:prstGeom>
        </p:spPr>
      </p:pic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11188" y="188566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GISAT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C0CF43C2-E1E0-443A-9F9A-14727311CDD2}" type="slidenum">
              <a:rPr lang="cs-CZ" altLang="cs-CZ" sz="1400">
                <a:solidFill>
                  <a:srgbClr val="0066CC"/>
                </a:solidFill>
              </a:rPr>
              <a:pPr/>
              <a:t>19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pic>
        <p:nvPicPr>
          <p:cNvPr id="100356" name="Picture 2" descr="sagecz_ows42_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4792886"/>
            <a:ext cx="16129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Rectangle 3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924800" cy="698500"/>
          </a:xfrm>
        </p:spPr>
        <p:txBody>
          <a:bodyPr/>
          <a:lstStyle/>
          <a:p>
            <a:pPr marL="838200" indent="-838200" eaLnBrk="1" hangingPunct="1"/>
            <a:r>
              <a:rPr lang="en-GB" altLang="cs-CZ" smtClean="0"/>
              <a:t>Vyhodnocen</a:t>
            </a:r>
            <a:r>
              <a:rPr lang="cs-CZ" altLang="cs-CZ" smtClean="0"/>
              <a:t>í změn </a:t>
            </a:r>
            <a:r>
              <a:rPr lang="en-US" altLang="cs-CZ" smtClean="0"/>
              <a:t>- </a:t>
            </a:r>
            <a:r>
              <a:rPr lang="cs-CZ" altLang="cs-CZ" smtClean="0"/>
              <a:t>koncept</a:t>
            </a:r>
            <a:endParaRPr lang="es-ES" altLang="cs-CZ" smtClean="0"/>
          </a:p>
        </p:txBody>
      </p:sp>
      <p:grpSp>
        <p:nvGrpSpPr>
          <p:cNvPr id="100358" name="Group 4"/>
          <p:cNvGrpSpPr>
            <a:grpSpLocks/>
          </p:cNvGrpSpPr>
          <p:nvPr/>
        </p:nvGrpSpPr>
        <p:grpSpPr bwMode="auto">
          <a:xfrm>
            <a:off x="6824663" y="3059336"/>
            <a:ext cx="2319337" cy="1171575"/>
            <a:chOff x="4128" y="1824"/>
            <a:chExt cx="1461" cy="738"/>
          </a:xfrm>
        </p:grpSpPr>
        <p:pic>
          <p:nvPicPr>
            <p:cNvPr id="100373" name="Picture 5" descr="index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824"/>
              <a:ext cx="1319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74" name="Picture 6" descr="siz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064"/>
              <a:ext cx="837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359" name="Picture 7" descr="formation_hal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2983136"/>
            <a:ext cx="2928937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8" descr="flows_graf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668936"/>
            <a:ext cx="20113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9" descr="lc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306736"/>
            <a:ext cx="28892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0" descr="change_matrix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916336"/>
            <a:ext cx="2854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5211763" y="4608736"/>
            <a:ext cx="3333750" cy="26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I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ndi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kátory pro rozhodování</a:t>
            </a:r>
            <a:endParaRPr lang="en-GB" altLang="cs-CZ" sz="1800" b="1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0364" name="Text Box 12"/>
          <p:cNvSpPr txBox="1">
            <a:spLocks noChangeArrowheads="1"/>
          </p:cNvSpPr>
          <p:nvPr/>
        </p:nvSpPr>
        <p:spPr bwMode="auto">
          <a:xfrm>
            <a:off x="3548063" y="2678336"/>
            <a:ext cx="5486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stavov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é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&amp; 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změnové účty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      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stru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k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tur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ální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index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y</a:t>
            </a:r>
            <a:endParaRPr lang="en-GB" altLang="cs-CZ" sz="1800" b="1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0365" name="AutoShape 13"/>
          <p:cNvSpPr>
            <a:spLocks noChangeArrowheads="1"/>
          </p:cNvSpPr>
          <p:nvPr/>
        </p:nvSpPr>
        <p:spPr bwMode="auto">
          <a:xfrm>
            <a:off x="1719263" y="1306736"/>
            <a:ext cx="6172200" cy="4438650"/>
          </a:xfrm>
          <a:prstGeom prst="curvedDownArrow">
            <a:avLst>
              <a:gd name="adj1" fmla="val 24579"/>
              <a:gd name="adj2" fmla="val 51541"/>
              <a:gd name="adj3" fmla="val 27671"/>
            </a:avLst>
          </a:prstGeom>
          <a:solidFill>
            <a:srgbClr val="CCFFCC">
              <a:alpha val="50195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0366" name="Text Box 14"/>
          <p:cNvSpPr txBox="1">
            <a:spLocks noChangeArrowheads="1"/>
          </p:cNvSpPr>
          <p:nvPr/>
        </p:nvSpPr>
        <p:spPr bwMode="auto">
          <a:xfrm>
            <a:off x="487363" y="1611536"/>
            <a:ext cx="2571750" cy="26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cs-CZ" altLang="cs-CZ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Matice změn</a:t>
            </a:r>
            <a:endParaRPr lang="en-GB" altLang="cs-CZ" sz="18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334963" y="3578449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DB 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změn</a:t>
            </a:r>
            <a:endParaRPr lang="en-GB" altLang="cs-CZ" sz="1800" b="1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2743200" y="1052736"/>
            <a:ext cx="4530725" cy="26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Klasifikace toků land cover 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/ l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and 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u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se</a:t>
            </a:r>
            <a:endParaRPr lang="en-GB" altLang="cs-CZ" sz="1800" b="1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0369" name="Picture 17" descr="lcf_de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1382936"/>
            <a:ext cx="117316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70" name="Text Box 18"/>
          <p:cNvSpPr txBox="1">
            <a:spLocks noChangeArrowheads="1"/>
          </p:cNvSpPr>
          <p:nvPr/>
        </p:nvSpPr>
        <p:spPr bwMode="auto">
          <a:xfrm>
            <a:off x="411163" y="6010499"/>
            <a:ext cx="39243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  DB 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stavů</a:t>
            </a:r>
            <a:r>
              <a:rPr lang="en-GB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land cover</a:t>
            </a:r>
            <a:r>
              <a:rPr lang="cs-CZ" altLang="cs-CZ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 / land use</a:t>
            </a:r>
            <a:endParaRPr lang="en-GB" altLang="cs-CZ" sz="1800" b="1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0371" name="Picture 19" descr="lc_sta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061049"/>
            <a:ext cx="2328862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2" name="Picture 20" descr="lc_chan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895949"/>
            <a:ext cx="2328862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Analytický rámec – EEA LEAC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framework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43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m_status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052736"/>
            <a:ext cx="5387340" cy="345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legend_23_03_15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423" y="1134334"/>
            <a:ext cx="1395740" cy="1183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lu_t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220" y="2118856"/>
            <a:ext cx="5388568" cy="33992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1" descr="legend_23_22_25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528" y="1670903"/>
            <a:ext cx="979322" cy="64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5" descr="tabtest2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4705350"/>
            <a:ext cx="3644900" cy="1466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 descr="status2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528" y="2348880"/>
            <a:ext cx="2413635" cy="392938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4594" y="1086649"/>
            <a:ext cx="5039494" cy="1296144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  <a:latin typeface="Cambria" pitchFamily="18" charset="0"/>
              </a:rPr>
              <a:t>Struktura LC-LU města či regionu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bg1"/>
                </a:solidFill>
                <a:latin typeface="Cambria" pitchFamily="18" charset="0"/>
              </a:rPr>
              <a:t>Kombinace s dalšími daty</a:t>
            </a:r>
            <a:endParaRPr lang="en-US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  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7504" y="6381328"/>
            <a:ext cx="4104457" cy="21544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Source: </a:t>
            </a:r>
            <a:r>
              <a:rPr lang="cs-CZ" sz="800" b="0" i="1" dirty="0" err="1" smtClean="0">
                <a:solidFill>
                  <a:srgbClr val="002060"/>
                </a:solidFill>
              </a:rPr>
              <a:t>Geoland</a:t>
            </a:r>
            <a:r>
              <a:rPr lang="cs-CZ" sz="800" b="0" i="1" dirty="0" smtClean="0">
                <a:solidFill>
                  <a:srgbClr val="002060"/>
                </a:solidFill>
              </a:rPr>
              <a:t> 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2010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" y="3401802"/>
            <a:ext cx="5101456" cy="286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2" descr="football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720"/>
            <a:ext cx="4160837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2" name="Picture 4" descr="fussballfel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445795"/>
            <a:ext cx="8001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5813" name="Text Box 5"/>
          <p:cNvSpPr txBox="1">
            <a:spLocks noChangeArrowheads="1"/>
          </p:cNvSpPr>
          <p:nvPr/>
        </p:nvSpPr>
        <p:spPr bwMode="auto">
          <a:xfrm>
            <a:off x="5026025" y="5079083"/>
            <a:ext cx="760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r>
              <a:rPr lang="en-GB" altLang="cs-CZ" sz="1600" b="1">
                <a:solidFill>
                  <a:srgbClr val="008000"/>
                </a:solidFill>
                <a:latin typeface="Arial" panose="020B0604020202020204" pitchFamily="34" charset="0"/>
              </a:rPr>
              <a:t>0,5 ha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11" name="Picture 2" descr="urban_increase_structure_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08720"/>
            <a:ext cx="4159157" cy="587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57192"/>
            <a:ext cx="168433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9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2" descr="uses_urban_increase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2855"/>
            <a:ext cx="4160837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_hqs_urban_increase_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2854"/>
            <a:ext cx="4160838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39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45" y="2924969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lc_adva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2383" y="959644"/>
            <a:ext cx="2938462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73" name="Title 1"/>
          <p:cNvSpPr txBox="1">
            <a:spLocks/>
          </p:cNvSpPr>
          <p:nvPr/>
        </p:nvSpPr>
        <p:spPr bwMode="auto">
          <a:xfrm>
            <a:off x="251520" y="980728"/>
            <a:ext cx="6552728" cy="1512888"/>
          </a:xfrm>
          <a:prstGeom prst="rect">
            <a:avLst/>
          </a:prstGeom>
          <a:solidFill>
            <a:schemeClr val="tx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0B2B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0B2B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0B2B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b="1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Vyhodnocení změn v příměstských oblastech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Dopad satelitní výstavby na změny v krajině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Porovnání struktury a intenzity změn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i="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495" y="3572669"/>
            <a:ext cx="4572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395983" y="6380956"/>
            <a:ext cx="3598862" cy="21590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0B2B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0B2B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0B2B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 b="0">
                <a:solidFill>
                  <a:srgbClr val="002060"/>
                </a:solidFill>
                <a:cs typeface="Arial" panose="020B0604020202020204" pitchFamily="34" charset="0"/>
              </a:rPr>
              <a:t>Source UrbanAtlas+ </a:t>
            </a:r>
            <a:r>
              <a:rPr lang="cs-CZ" altLang="en-US" sz="800" b="0">
                <a:solidFill>
                  <a:srgbClr val="002060"/>
                </a:solidFill>
                <a:cs typeface="Arial" panose="020B0604020202020204" pitchFamily="34" charset="0"/>
              </a:rPr>
              <a:t>©</a:t>
            </a:r>
            <a:r>
              <a:rPr lang="en-US" altLang="en-US" sz="800" b="0">
                <a:solidFill>
                  <a:srgbClr val="002060"/>
                </a:solidFill>
                <a:cs typeface="Arial" panose="020B0604020202020204" pitchFamily="34" charset="0"/>
              </a:rPr>
              <a:t> GISAT </a:t>
            </a:r>
            <a:r>
              <a:rPr lang="cs-CZ" altLang="en-US" sz="800" b="0">
                <a:solidFill>
                  <a:srgbClr val="002060"/>
                </a:solidFill>
                <a:cs typeface="Arial" panose="020B0604020202020204" pitchFamily="34" charset="0"/>
              </a:rPr>
              <a:t>2014</a:t>
            </a:r>
            <a:endParaRPr lang="cs-CZ" altLang="en-US" sz="800" b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6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kolac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382094"/>
            <a:ext cx="44878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kolac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390032"/>
            <a:ext cx="4430712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4313" y="3018557"/>
            <a:ext cx="856932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700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031007"/>
            <a:ext cx="4176713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8363" y="1029419"/>
            <a:ext cx="41052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8199" name="Title 1"/>
          <p:cNvSpPr txBox="1">
            <a:spLocks/>
          </p:cNvSpPr>
          <p:nvPr/>
        </p:nvSpPr>
        <p:spPr bwMode="auto">
          <a:xfrm>
            <a:off x="98952" y="917827"/>
            <a:ext cx="6192812" cy="1359045"/>
          </a:xfrm>
          <a:prstGeom prst="rect">
            <a:avLst/>
          </a:prstGeom>
          <a:solidFill>
            <a:schemeClr val="tx1">
              <a:lumMod val="50000"/>
              <a:lumOff val="50000"/>
              <a:alpha val="58000"/>
            </a:schemeClr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0B2B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0B2B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0B2B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i="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cs-CZ" altLang="en-US" b="1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Srovnaní vývoje lokalit</a:t>
            </a:r>
            <a:r>
              <a:rPr lang="cs-CZ" altLang="en-US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800" i="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altLang="en-US" sz="2800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cs-CZ" altLang="en-US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Vývoj LC-LU struktur v prostoru a čase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i="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altLang="en-US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Závislost na </a:t>
            </a:r>
            <a:r>
              <a:rPr lang="cs-CZ" altLang="en-US" i="0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soc</a:t>
            </a:r>
            <a:r>
              <a:rPr lang="cs-CZ" altLang="en-US" i="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-ekonomických ukazatelích</a:t>
            </a:r>
            <a:endParaRPr lang="en-US" altLang="en-US" i="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107950" y="6309444"/>
            <a:ext cx="3671888" cy="21590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0B2B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0B2B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0B2B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800" b="0">
                <a:solidFill>
                  <a:srgbClr val="002060"/>
                </a:solidFill>
                <a:cs typeface="Arial" panose="020B0604020202020204" pitchFamily="34" charset="0"/>
              </a:rPr>
              <a:t>Source: UrbanAtlas</a:t>
            </a:r>
            <a:r>
              <a:rPr lang="en-US" altLang="en-US" sz="800" b="0">
                <a:solidFill>
                  <a:srgbClr val="002060"/>
                </a:solidFill>
                <a:cs typeface="Arial" panose="020B0604020202020204" pitchFamily="34" charset="0"/>
              </a:rPr>
              <a:t>+ ©GISAT 2014</a:t>
            </a:r>
            <a:endParaRPr lang="cs-CZ" altLang="en-US" sz="800" b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Mapování M11 – Urban Atlas, Praha</a:t>
            </a:r>
            <a:endParaRPr lang="en-US" altLang="cs-CZ" smtClean="0"/>
          </a:p>
        </p:txBody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" y="1003300"/>
            <a:ext cx="8661400" cy="5211763"/>
          </a:xfrm>
        </p:spPr>
        <p:txBody>
          <a:bodyPr/>
          <a:lstStyle/>
          <a:p>
            <a:pPr marL="412750" indent="-412750" eaLnBrk="1" hangingPunct="1"/>
            <a:endParaRPr lang="cs-CZ" altLang="cs-CZ" sz="2600" b="1" smtClean="0"/>
          </a:p>
          <a:p>
            <a:pPr marL="412750" indent="-412750" eaLnBrk="1" hangingPunct="1">
              <a:buFont typeface="Wingdings" panose="05000000000000000000" pitchFamily="2" charset="2"/>
              <a:buNone/>
            </a:pPr>
            <a:endParaRPr lang="cs-CZ" altLang="cs-CZ" sz="2600" b="1" smtClean="0"/>
          </a:p>
          <a:p>
            <a:pPr marL="412750" indent="-412750" eaLnBrk="1" hangingPunct="1"/>
            <a:endParaRPr lang="en-US" altLang="cs-CZ" sz="2600" b="1" smtClean="0"/>
          </a:p>
          <a:p>
            <a:pPr marL="828675" lvl="1" indent="-371475" eaLnBrk="1" hangingPunct="1">
              <a:buClr>
                <a:srgbClr val="006699"/>
              </a:buClr>
              <a:buFontTx/>
              <a:buChar char="•"/>
            </a:pPr>
            <a:endParaRPr lang="en-US" altLang="cs-CZ" sz="2600" b="1" smtClean="0"/>
          </a:p>
        </p:txBody>
      </p:sp>
      <p:grpSp>
        <p:nvGrpSpPr>
          <p:cNvPr id="129030" name="Group 4"/>
          <p:cNvGrpSpPr>
            <a:grpSpLocks/>
          </p:cNvGrpSpPr>
          <p:nvPr/>
        </p:nvGrpSpPr>
        <p:grpSpPr bwMode="auto">
          <a:xfrm>
            <a:off x="0" y="915070"/>
            <a:ext cx="2317750" cy="2617787"/>
            <a:chOff x="6" y="-2"/>
            <a:chExt cx="1460" cy="1649"/>
          </a:xfrm>
        </p:grpSpPr>
        <p:pic>
          <p:nvPicPr>
            <p:cNvPr id="129050" name="Picture 5" descr="193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" y="-2"/>
              <a:ext cx="1460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8" name="Text Box 6"/>
            <p:cNvSpPr txBox="1">
              <a:spLocks noChangeArrowheads="1"/>
            </p:cNvSpPr>
            <p:nvPr/>
          </p:nvSpPr>
          <p:spPr bwMode="auto">
            <a:xfrm>
              <a:off x="822" y="1170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1938</a:t>
              </a:r>
            </a:p>
          </p:txBody>
        </p:sp>
      </p:grpSp>
      <p:grpSp>
        <p:nvGrpSpPr>
          <p:cNvPr id="129031" name="Group 7"/>
          <p:cNvGrpSpPr>
            <a:grpSpLocks/>
          </p:cNvGrpSpPr>
          <p:nvPr/>
        </p:nvGrpSpPr>
        <p:grpSpPr bwMode="auto">
          <a:xfrm>
            <a:off x="6826250" y="911895"/>
            <a:ext cx="2317750" cy="2614612"/>
            <a:chOff x="0" y="0"/>
            <a:chExt cx="1460" cy="1647"/>
          </a:xfrm>
        </p:grpSpPr>
        <p:pic>
          <p:nvPicPr>
            <p:cNvPr id="129048" name="Picture 8" descr="198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60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1" name="Text Box 9"/>
            <p:cNvSpPr txBox="1">
              <a:spLocks noChangeArrowheads="1"/>
            </p:cNvSpPr>
            <p:nvPr/>
          </p:nvSpPr>
          <p:spPr bwMode="auto">
            <a:xfrm>
              <a:off x="822" y="1170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1988</a:t>
              </a:r>
            </a:p>
          </p:txBody>
        </p:sp>
      </p:grpSp>
      <p:grpSp>
        <p:nvGrpSpPr>
          <p:cNvPr id="129032" name="Group 10"/>
          <p:cNvGrpSpPr>
            <a:grpSpLocks/>
          </p:cNvGrpSpPr>
          <p:nvPr/>
        </p:nvGrpSpPr>
        <p:grpSpPr bwMode="auto">
          <a:xfrm>
            <a:off x="22225" y="3602707"/>
            <a:ext cx="2317750" cy="2614613"/>
            <a:chOff x="0" y="-2"/>
            <a:chExt cx="1460" cy="1647"/>
          </a:xfrm>
        </p:grpSpPr>
        <p:pic>
          <p:nvPicPr>
            <p:cNvPr id="129046" name="Picture 11" descr="199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1460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4" name="Text Box 12"/>
            <p:cNvSpPr txBox="1">
              <a:spLocks noChangeArrowheads="1"/>
            </p:cNvSpPr>
            <p:nvPr/>
          </p:nvSpPr>
          <p:spPr bwMode="auto">
            <a:xfrm>
              <a:off x="822" y="1168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1996</a:t>
              </a:r>
            </a:p>
          </p:txBody>
        </p:sp>
      </p:grpSp>
      <p:grpSp>
        <p:nvGrpSpPr>
          <p:cNvPr id="129033" name="Group 13"/>
          <p:cNvGrpSpPr>
            <a:grpSpLocks/>
          </p:cNvGrpSpPr>
          <p:nvPr/>
        </p:nvGrpSpPr>
        <p:grpSpPr bwMode="auto">
          <a:xfrm>
            <a:off x="2309813" y="3602707"/>
            <a:ext cx="2317750" cy="2614613"/>
            <a:chOff x="0" y="2"/>
            <a:chExt cx="1460" cy="1647"/>
          </a:xfrm>
        </p:grpSpPr>
        <p:pic>
          <p:nvPicPr>
            <p:cNvPr id="129044" name="Picture 14" descr="200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1460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7" name="Text Box 15"/>
            <p:cNvSpPr txBox="1">
              <a:spLocks noChangeArrowheads="1"/>
            </p:cNvSpPr>
            <p:nvPr/>
          </p:nvSpPr>
          <p:spPr bwMode="auto">
            <a:xfrm>
              <a:off x="822" y="1168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2003</a:t>
              </a:r>
            </a:p>
          </p:txBody>
        </p:sp>
      </p:grpSp>
      <p:grpSp>
        <p:nvGrpSpPr>
          <p:cNvPr id="129034" name="Group 16"/>
          <p:cNvGrpSpPr>
            <a:grpSpLocks/>
          </p:cNvGrpSpPr>
          <p:nvPr/>
        </p:nvGrpSpPr>
        <p:grpSpPr bwMode="auto">
          <a:xfrm>
            <a:off x="4627563" y="3602707"/>
            <a:ext cx="2317750" cy="2614613"/>
            <a:chOff x="0" y="-2"/>
            <a:chExt cx="1460" cy="1647"/>
          </a:xfrm>
        </p:grpSpPr>
        <p:pic>
          <p:nvPicPr>
            <p:cNvPr id="129042" name="Picture 17" descr="200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1460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50" name="Text Box 18"/>
            <p:cNvSpPr txBox="1">
              <a:spLocks noChangeArrowheads="1"/>
            </p:cNvSpPr>
            <p:nvPr/>
          </p:nvSpPr>
          <p:spPr bwMode="auto">
            <a:xfrm>
              <a:off x="822" y="1168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2005</a:t>
              </a:r>
            </a:p>
          </p:txBody>
        </p:sp>
      </p:grpSp>
      <p:grpSp>
        <p:nvGrpSpPr>
          <p:cNvPr id="129035" name="Group 19"/>
          <p:cNvGrpSpPr>
            <a:grpSpLocks/>
          </p:cNvGrpSpPr>
          <p:nvPr/>
        </p:nvGrpSpPr>
        <p:grpSpPr bwMode="auto">
          <a:xfrm>
            <a:off x="2297113" y="908720"/>
            <a:ext cx="2317750" cy="2617787"/>
            <a:chOff x="0" y="-2"/>
            <a:chExt cx="1460" cy="1649"/>
          </a:xfrm>
        </p:grpSpPr>
        <p:pic>
          <p:nvPicPr>
            <p:cNvPr id="129040" name="Picture 20" descr="195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1460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53" name="Text Box 21"/>
            <p:cNvSpPr txBox="1">
              <a:spLocks noChangeArrowheads="1"/>
            </p:cNvSpPr>
            <p:nvPr/>
          </p:nvSpPr>
          <p:spPr bwMode="auto">
            <a:xfrm>
              <a:off x="822" y="1170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1953</a:t>
              </a:r>
            </a:p>
          </p:txBody>
        </p:sp>
      </p:grpSp>
      <p:grpSp>
        <p:nvGrpSpPr>
          <p:cNvPr id="129036" name="Group 22"/>
          <p:cNvGrpSpPr>
            <a:grpSpLocks/>
          </p:cNvGrpSpPr>
          <p:nvPr/>
        </p:nvGrpSpPr>
        <p:grpSpPr bwMode="auto">
          <a:xfrm>
            <a:off x="4614863" y="915070"/>
            <a:ext cx="2317750" cy="2617787"/>
            <a:chOff x="0" y="-2"/>
            <a:chExt cx="1460" cy="1649"/>
          </a:xfrm>
        </p:grpSpPr>
        <p:pic>
          <p:nvPicPr>
            <p:cNvPr id="129038" name="Picture 23" descr="197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1460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56" name="Text Box 24"/>
            <p:cNvSpPr txBox="1">
              <a:spLocks noChangeArrowheads="1"/>
            </p:cNvSpPr>
            <p:nvPr/>
          </p:nvSpPr>
          <p:spPr bwMode="auto">
            <a:xfrm>
              <a:off x="822" y="1170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1975</a:t>
              </a:r>
            </a:p>
          </p:txBody>
        </p:sp>
      </p:grpSp>
      <p:pic>
        <p:nvPicPr>
          <p:cNvPr id="129037" name="Picture 25" descr="l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>
            <a:fillRect/>
          </a:stretch>
        </p:blipFill>
        <p:spPr bwMode="auto">
          <a:xfrm>
            <a:off x="7853363" y="3285207"/>
            <a:ext cx="1008062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95536" y="188566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67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6" name="Group 2"/>
          <p:cNvGrpSpPr>
            <a:grpSpLocks/>
          </p:cNvGrpSpPr>
          <p:nvPr/>
        </p:nvGrpSpPr>
        <p:grpSpPr bwMode="auto">
          <a:xfrm>
            <a:off x="0" y="911895"/>
            <a:ext cx="2314575" cy="2614613"/>
            <a:chOff x="0" y="0"/>
            <a:chExt cx="1458" cy="1647"/>
          </a:xfrm>
        </p:grpSpPr>
        <p:pic>
          <p:nvPicPr>
            <p:cNvPr id="131097" name="Picture 3" descr="38_za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58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84" name="Text Box 4"/>
            <p:cNvSpPr txBox="1">
              <a:spLocks noChangeArrowheads="1"/>
            </p:cNvSpPr>
            <p:nvPr/>
          </p:nvSpPr>
          <p:spPr bwMode="auto">
            <a:xfrm>
              <a:off x="771" y="1134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1938</a:t>
              </a:r>
            </a:p>
          </p:txBody>
        </p:sp>
      </p:grpSp>
      <p:grpSp>
        <p:nvGrpSpPr>
          <p:cNvPr id="131077" name="Group 5"/>
          <p:cNvGrpSpPr>
            <a:grpSpLocks/>
          </p:cNvGrpSpPr>
          <p:nvPr/>
        </p:nvGrpSpPr>
        <p:grpSpPr bwMode="auto">
          <a:xfrm>
            <a:off x="2257425" y="908720"/>
            <a:ext cx="2314575" cy="2617788"/>
            <a:chOff x="0" y="-2"/>
            <a:chExt cx="1458" cy="1649"/>
          </a:xfrm>
        </p:grpSpPr>
        <p:pic>
          <p:nvPicPr>
            <p:cNvPr id="131095" name="Picture 6" descr="53_zas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1458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87" name="Text Box 7"/>
            <p:cNvSpPr txBox="1">
              <a:spLocks noChangeArrowheads="1"/>
            </p:cNvSpPr>
            <p:nvPr/>
          </p:nvSpPr>
          <p:spPr bwMode="auto">
            <a:xfrm>
              <a:off x="771" y="1132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1953</a:t>
              </a:r>
            </a:p>
          </p:txBody>
        </p:sp>
      </p:grpSp>
      <p:grpSp>
        <p:nvGrpSpPr>
          <p:cNvPr id="131078" name="Group 8"/>
          <p:cNvGrpSpPr>
            <a:grpSpLocks/>
          </p:cNvGrpSpPr>
          <p:nvPr/>
        </p:nvGrpSpPr>
        <p:grpSpPr bwMode="auto">
          <a:xfrm>
            <a:off x="4556125" y="911895"/>
            <a:ext cx="2314575" cy="2617788"/>
            <a:chOff x="0" y="0"/>
            <a:chExt cx="1458" cy="1649"/>
          </a:xfrm>
        </p:grpSpPr>
        <p:pic>
          <p:nvPicPr>
            <p:cNvPr id="131093" name="Picture 9" descr="75_zas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58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90" name="Text Box 10"/>
            <p:cNvSpPr txBox="1">
              <a:spLocks noChangeArrowheads="1"/>
            </p:cNvSpPr>
            <p:nvPr/>
          </p:nvSpPr>
          <p:spPr bwMode="auto">
            <a:xfrm>
              <a:off x="771" y="1134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1975</a:t>
              </a:r>
            </a:p>
          </p:txBody>
        </p:sp>
      </p:grpSp>
      <p:grpSp>
        <p:nvGrpSpPr>
          <p:cNvPr id="131079" name="Group 11"/>
          <p:cNvGrpSpPr>
            <a:grpSpLocks/>
          </p:cNvGrpSpPr>
          <p:nvPr/>
        </p:nvGrpSpPr>
        <p:grpSpPr bwMode="auto">
          <a:xfrm>
            <a:off x="6829425" y="911895"/>
            <a:ext cx="2314575" cy="2617788"/>
            <a:chOff x="0" y="-2"/>
            <a:chExt cx="1458" cy="1649"/>
          </a:xfrm>
        </p:grpSpPr>
        <p:pic>
          <p:nvPicPr>
            <p:cNvPr id="131091" name="Picture 12" descr="88_zas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1458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93" name="Text Box 13"/>
            <p:cNvSpPr txBox="1">
              <a:spLocks noChangeArrowheads="1"/>
            </p:cNvSpPr>
            <p:nvPr/>
          </p:nvSpPr>
          <p:spPr bwMode="auto">
            <a:xfrm>
              <a:off x="771" y="1132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1988</a:t>
              </a:r>
            </a:p>
          </p:txBody>
        </p:sp>
      </p:grpSp>
      <p:grpSp>
        <p:nvGrpSpPr>
          <p:cNvPr id="131080" name="Group 14"/>
          <p:cNvGrpSpPr>
            <a:grpSpLocks/>
          </p:cNvGrpSpPr>
          <p:nvPr/>
        </p:nvGrpSpPr>
        <p:grpSpPr bwMode="auto">
          <a:xfrm>
            <a:off x="0" y="3563020"/>
            <a:ext cx="2314575" cy="2617788"/>
            <a:chOff x="0" y="-2"/>
            <a:chExt cx="1458" cy="1649"/>
          </a:xfrm>
        </p:grpSpPr>
        <p:pic>
          <p:nvPicPr>
            <p:cNvPr id="131089" name="Picture 15" descr="96_zas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1458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96" name="Text Box 16"/>
            <p:cNvSpPr txBox="1">
              <a:spLocks noChangeArrowheads="1"/>
            </p:cNvSpPr>
            <p:nvPr/>
          </p:nvSpPr>
          <p:spPr bwMode="auto">
            <a:xfrm>
              <a:off x="771" y="1134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1996</a:t>
              </a:r>
            </a:p>
          </p:txBody>
        </p:sp>
      </p:grpSp>
      <p:grpSp>
        <p:nvGrpSpPr>
          <p:cNvPr id="131081" name="Group 17"/>
          <p:cNvGrpSpPr>
            <a:grpSpLocks/>
          </p:cNvGrpSpPr>
          <p:nvPr/>
        </p:nvGrpSpPr>
        <p:grpSpPr bwMode="auto">
          <a:xfrm>
            <a:off x="2257425" y="3563020"/>
            <a:ext cx="2314575" cy="2617788"/>
            <a:chOff x="0" y="-2"/>
            <a:chExt cx="1458" cy="1649"/>
          </a:xfrm>
        </p:grpSpPr>
        <p:pic>
          <p:nvPicPr>
            <p:cNvPr id="131087" name="Picture 18" descr="03_zas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1458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699" name="Text Box 19"/>
            <p:cNvSpPr txBox="1">
              <a:spLocks noChangeArrowheads="1"/>
            </p:cNvSpPr>
            <p:nvPr/>
          </p:nvSpPr>
          <p:spPr bwMode="auto">
            <a:xfrm>
              <a:off x="771" y="1134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2003</a:t>
              </a:r>
            </a:p>
          </p:txBody>
        </p:sp>
      </p:grpSp>
      <p:grpSp>
        <p:nvGrpSpPr>
          <p:cNvPr id="131082" name="Group 20"/>
          <p:cNvGrpSpPr>
            <a:grpSpLocks/>
          </p:cNvGrpSpPr>
          <p:nvPr/>
        </p:nvGrpSpPr>
        <p:grpSpPr bwMode="auto">
          <a:xfrm>
            <a:off x="4556125" y="3563020"/>
            <a:ext cx="2314575" cy="2617788"/>
            <a:chOff x="0" y="0"/>
            <a:chExt cx="1458" cy="1649"/>
          </a:xfrm>
        </p:grpSpPr>
        <p:pic>
          <p:nvPicPr>
            <p:cNvPr id="131085" name="Picture 21" descr="05_zas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58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9702" name="Text Box 22"/>
            <p:cNvSpPr txBox="1">
              <a:spLocks noChangeArrowheads="1"/>
            </p:cNvSpPr>
            <p:nvPr/>
          </p:nvSpPr>
          <p:spPr bwMode="auto">
            <a:xfrm>
              <a:off x="771" y="1134"/>
              <a:ext cx="4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2005</a:t>
              </a:r>
            </a:p>
          </p:txBody>
        </p:sp>
      </p:grpSp>
      <p:pic>
        <p:nvPicPr>
          <p:cNvPr id="131083" name="Picture 23" descr="112_l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851945"/>
            <a:ext cx="1466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4" name="Rectangle 24"/>
          <p:cNvSpPr>
            <a:spLocks noChangeArrowheads="1"/>
          </p:cNvSpPr>
          <p:nvPr/>
        </p:nvSpPr>
        <p:spPr bwMode="auto">
          <a:xfrm>
            <a:off x="152400" y="152400"/>
            <a:ext cx="869791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algn="r" eaLnBrk="1" hangingPunct="1"/>
            <a:r>
              <a:rPr lang="cs-CZ" altLang="cs-CZ" sz="3000" b="1">
                <a:solidFill>
                  <a:schemeClr val="folHlink"/>
                </a:solidFill>
              </a:rPr>
              <a:t>Obytná či smíšená zástavba</a:t>
            </a:r>
            <a:endParaRPr lang="en-US" altLang="cs-CZ" sz="3000" b="1">
              <a:solidFill>
                <a:schemeClr val="folHlink"/>
              </a:solidFill>
            </a:endParaRPr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395536" y="188566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None/>
            </a:pPr>
            <a:r>
              <a:rPr lang="cs-CZ" altLang="cs-CZ" sz="3200" b="1" dirty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734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4" name="Rectangle 24"/>
          <p:cNvSpPr>
            <a:spLocks noChangeArrowheads="1"/>
          </p:cNvSpPr>
          <p:nvPr/>
        </p:nvSpPr>
        <p:spPr bwMode="auto">
          <a:xfrm>
            <a:off x="152400" y="152400"/>
            <a:ext cx="869791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algn="r" eaLnBrk="1" hangingPunct="1"/>
            <a:r>
              <a:rPr lang="cs-CZ" altLang="cs-CZ" sz="3000" b="1">
                <a:solidFill>
                  <a:schemeClr val="folHlink"/>
                </a:solidFill>
              </a:rPr>
              <a:t>Obytná či smíšená zástavba</a:t>
            </a:r>
            <a:endParaRPr lang="en-US" altLang="cs-CZ" sz="3000" b="1">
              <a:solidFill>
                <a:schemeClr val="folHlink"/>
              </a:solidFill>
            </a:endParaRPr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395536" y="188566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None/>
            </a:pPr>
            <a:r>
              <a:rPr lang="cs-CZ" altLang="cs-CZ" sz="3200" b="1" dirty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09" y="2754210"/>
            <a:ext cx="614468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-1494" y="6370397"/>
            <a:ext cx="2917309" cy="21544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 </a:t>
            </a:r>
            <a:r>
              <a:rPr lang="en-US" sz="800" b="0" i="1" dirty="0" err="1" smtClean="0">
                <a:solidFill>
                  <a:srgbClr val="002060"/>
                </a:solidFill>
              </a:rPr>
              <a:t>UrbanAtlas</a:t>
            </a:r>
            <a:r>
              <a:rPr lang="en-US" sz="800" b="0" i="1" dirty="0" smtClean="0">
                <a:solidFill>
                  <a:srgbClr val="002060"/>
                </a:solidFill>
              </a:rPr>
              <a:t>+, MELODIES </a:t>
            </a:r>
            <a:r>
              <a:rPr lang="cs-CZ" sz="800" b="0" i="1" dirty="0" smtClean="0">
                <a:solidFill>
                  <a:srgbClr val="002060"/>
                </a:solidFill>
              </a:rPr>
              <a:t>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2014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138245"/>
            <a:ext cx="6120680" cy="344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395536" y="1040861"/>
            <a:ext cx="6984776" cy="1366588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Urban Plan Monitoring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Vyhodnocení reálných změn v zónách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regulace</a:t>
            </a:r>
            <a:endParaRPr lang="cs-CZ" sz="2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  <a:latin typeface="Cambria" panose="02040503050406030204" pitchFamily="18" charset="0"/>
              </a:rPr>
              <a:t>(např. povodňové zóny, rozvojové zóny…)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118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8820472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2163" y="980728"/>
            <a:ext cx="8353052" cy="1079500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  <a:latin typeface="Cambria" pitchFamily="18" charset="0"/>
              </a:rPr>
              <a:t>Vyhodnocení úrovně </a:t>
            </a:r>
            <a:r>
              <a:rPr lang="cs-CZ" b="1" dirty="0" err="1" smtClean="0">
                <a:solidFill>
                  <a:schemeClr val="bg1"/>
                </a:solidFill>
                <a:latin typeface="Cambria" pitchFamily="18" charset="0"/>
              </a:rPr>
              <a:t>soil</a:t>
            </a:r>
            <a:r>
              <a:rPr lang="cs-CZ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latin typeface="Cambria" pitchFamily="18" charset="0"/>
              </a:rPr>
              <a:t>sealing</a:t>
            </a:r>
            <a:r>
              <a:rPr lang="cs-CZ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/ imperviousness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bg1"/>
                </a:solidFill>
                <a:latin typeface="Cambria" pitchFamily="18" charset="0"/>
              </a:rPr>
              <a:t>Vazba na 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Urban </a:t>
            </a:r>
            <a:r>
              <a:rPr lang="cs-CZ" dirty="0">
                <a:solidFill>
                  <a:schemeClr val="bg1"/>
                </a:solidFill>
                <a:latin typeface="Cambria" pitchFamily="18" charset="0"/>
              </a:rPr>
              <a:t>H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eat </a:t>
            </a:r>
            <a:r>
              <a:rPr lang="cs-CZ" sz="2400" dirty="0" smtClean="0">
                <a:solidFill>
                  <a:schemeClr val="bg1"/>
                </a:solidFill>
                <a:latin typeface="Cambria" pitchFamily="18" charset="0"/>
              </a:rPr>
              <a:t>I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</a:rPr>
              <a:t>slands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Cambria" pitchFamily="18" charset="0"/>
              </a:rPr>
              <a:t>či retenční kapacitu území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8" name="Picture 9" descr="Message 6 - Map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3770"/>
            <a:ext cx="5003800" cy="3000375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3069308"/>
            <a:ext cx="2808287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5158458"/>
            <a:ext cx="397668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076825" y="2483604"/>
            <a:ext cx="4067175" cy="73866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400" b="0" i="1" dirty="0">
                <a:solidFill>
                  <a:srgbClr val="002060"/>
                </a:solidFill>
                <a:latin typeface="Calibri" pitchFamily="34" charset="0"/>
              </a:rPr>
              <a:t>Increase of sealed area by 1ha causes decrease of retention capacity by </a:t>
            </a:r>
            <a:r>
              <a:rPr lang="cs-CZ" sz="1400" b="0" i="1" dirty="0">
                <a:solidFill>
                  <a:srgbClr val="002060"/>
                </a:solidFill>
                <a:latin typeface="Calibri" pitchFamily="34" charset="0"/>
              </a:rPr>
              <a:t> 4.000m³ </a:t>
            </a:r>
            <a:r>
              <a:rPr lang="en-US" sz="1400" b="0" i="1" dirty="0">
                <a:solidFill>
                  <a:srgbClr val="002060"/>
                </a:solidFill>
                <a:latin typeface="Calibri" pitchFamily="34" charset="0"/>
              </a:rPr>
              <a:t> - associated additional cost of sewer services </a:t>
            </a:r>
            <a:r>
              <a:rPr lang="en-US" sz="1400" b="0" i="1" dirty="0" smtClean="0">
                <a:solidFill>
                  <a:srgbClr val="002060"/>
                </a:solidFill>
                <a:latin typeface="Calibri" pitchFamily="34" charset="0"/>
              </a:rPr>
              <a:t>per ha </a:t>
            </a:r>
            <a:r>
              <a:rPr lang="en-US" sz="1400" b="0" i="1" dirty="0">
                <a:solidFill>
                  <a:srgbClr val="002060"/>
                </a:solidFill>
                <a:latin typeface="Calibri" pitchFamily="34" charset="0"/>
              </a:rPr>
              <a:t>per year</a:t>
            </a:r>
            <a:r>
              <a:rPr lang="en-US" sz="1400" b="0" i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en-US" sz="14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2082" y="2443535"/>
            <a:ext cx="3779838" cy="769441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400" b="0" i="1" dirty="0">
                <a:solidFill>
                  <a:srgbClr val="002060"/>
                </a:solidFill>
                <a:latin typeface="Calibri" pitchFamily="34" charset="0"/>
              </a:rPr>
              <a:t>Increase of impervious surface has exponential impact on LST and clearly contribute to urban heat island </a:t>
            </a:r>
            <a:r>
              <a:rPr lang="en-US" sz="1400" b="0" i="1" dirty="0" smtClean="0">
                <a:solidFill>
                  <a:srgbClr val="002060"/>
                </a:solidFill>
                <a:latin typeface="Calibri" pitchFamily="34" charset="0"/>
              </a:rPr>
              <a:t>development.</a:t>
            </a:r>
            <a:r>
              <a:rPr lang="en-US" sz="1600" b="0" i="1" dirty="0" smtClean="0">
                <a:latin typeface="Calibri" pitchFamily="34" charset="0"/>
              </a:rPr>
              <a:t>.</a:t>
            </a:r>
            <a:endParaRPr lang="en-US" sz="1600" b="0" i="1" dirty="0">
              <a:latin typeface="Calibri" pitchFamily="34" charset="0"/>
            </a:endParaRPr>
          </a:p>
        </p:txBody>
      </p:sp>
      <p:pic>
        <p:nvPicPr>
          <p:cNvPr id="13" name="Picture 12" descr="flow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825" y="3574133"/>
            <a:ext cx="1871663" cy="1468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9750" y="0"/>
            <a:ext cx="1152525" cy="1125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970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7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611188" y="188566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Obsah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cs-CZ" sz="1000"/>
          </a:p>
          <a:p>
            <a:pPr eaLnBrk="1" hangingPunct="1">
              <a:buFontTx/>
              <a:buNone/>
            </a:pPr>
            <a:endParaRPr lang="en-GB" altLang="cs-CZ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39750" y="1341438"/>
            <a:ext cx="83534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611188" y="1125538"/>
            <a:ext cx="8462962" cy="666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cs-CZ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Úvod</a:t>
            </a:r>
            <a:r>
              <a:rPr lang="en-US" altLang="cs-CZ" sz="3200" dirty="0">
                <a:solidFill>
                  <a:srgbClr val="2C5884"/>
                </a:solidFill>
                <a:latin typeface="Calibri" panose="020F0502020204030204" pitchFamily="34" charset="0"/>
              </a:rPr>
              <a:t> - </a:t>
            </a:r>
            <a:r>
              <a:rPr lang="cs-CZ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u</a:t>
            </a:r>
            <a:r>
              <a:rPr lang="en-US" altLang="cs-CZ" sz="32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držitelný</a:t>
            </a:r>
            <a:r>
              <a:rPr lang="en-US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solidFill>
                  <a:srgbClr val="2C5884"/>
                </a:solidFill>
                <a:latin typeface="Calibri" panose="020F0502020204030204" pitchFamily="34" charset="0"/>
              </a:rPr>
              <a:t>rozvoj</a:t>
            </a:r>
            <a:r>
              <a:rPr lang="en-US" altLang="cs-CZ" sz="3200" dirty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2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jako</a:t>
            </a:r>
            <a:r>
              <a:rPr lang="en-US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2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výzva</a:t>
            </a:r>
            <a:r>
              <a:rPr lang="en-US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solidFill>
                  <a:srgbClr val="2C5884"/>
                </a:solidFill>
                <a:latin typeface="Calibri" panose="020F0502020204030204" pitchFamily="34" charset="0"/>
              </a:rPr>
              <a:t>současnosti</a:t>
            </a:r>
            <a:endParaRPr lang="en-US" altLang="cs-CZ" sz="3200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cs-CZ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Potenciál služeb </a:t>
            </a:r>
            <a:r>
              <a:rPr lang="cs-CZ" altLang="cs-CZ" sz="32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 a DPZ obecně</a:t>
            </a:r>
            <a:endParaRPr lang="en-GB" altLang="cs-CZ" sz="3200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en-US" altLang="cs-CZ" sz="32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Hlavn</a:t>
            </a:r>
            <a:r>
              <a:rPr lang="cs-CZ" altLang="cs-CZ" sz="3200" dirty="0">
                <a:solidFill>
                  <a:srgbClr val="2C5884"/>
                </a:solidFill>
                <a:latin typeface="Calibri" panose="020F0502020204030204" pitchFamily="34" charset="0"/>
              </a:rPr>
              <a:t>í témata a oblasti </a:t>
            </a:r>
            <a:r>
              <a:rPr lang="cs-CZ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aktivit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cs-CZ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Ukázky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cs-CZ" altLang="cs-CZ" sz="3200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</a:t>
            </a:r>
            <a:r>
              <a:rPr lang="cs-CZ" altLang="cs-CZ" sz="3200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endParaRPr lang="cs-CZ" altLang="cs-CZ" sz="3200" dirty="0" smtClean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r>
              <a:rPr lang="cs-CZ" altLang="cs-CZ" sz="3200" dirty="0">
                <a:solidFill>
                  <a:srgbClr val="2C5884"/>
                </a:solidFill>
                <a:latin typeface="Calibri" panose="020F0502020204030204" pitchFamily="34" charset="0"/>
              </a:rPr>
              <a:t>Projekty s využitím dat </a:t>
            </a:r>
            <a:r>
              <a:rPr lang="cs-CZ" altLang="cs-CZ" sz="3200" dirty="0" err="1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dirty="0">
                <a:solidFill>
                  <a:srgbClr val="2C5884"/>
                </a:solidFill>
                <a:latin typeface="Calibri" panose="020F0502020204030204" pitchFamily="34" charset="0"/>
              </a:rPr>
              <a:t> v praxi</a:t>
            </a:r>
            <a:endParaRPr lang="en-GB" altLang="cs-CZ" sz="3200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>
                <a:srgbClr val="2C5884"/>
              </a:buClr>
            </a:pPr>
            <a:endParaRPr lang="cs-CZ" altLang="cs-CZ" sz="3200" dirty="0" smtClean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None/>
            </a:pPr>
            <a:endParaRPr lang="en-GB" altLang="cs-CZ" sz="24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endParaRPr lang="en-GB" altLang="cs-CZ" sz="2400" b="1" dirty="0">
              <a:solidFill>
                <a:srgbClr val="2C5884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1000" dirty="0" smtClean="0">
                <a:latin typeface="Times New Roman" panose="02020603050405020304" pitchFamily="18" charset="0"/>
              </a:rPr>
              <a:t/>
            </a:r>
            <a:br>
              <a:rPr lang="cs-CZ" altLang="cs-CZ" sz="1000" dirty="0" smtClean="0">
                <a:latin typeface="Times New Roman" panose="02020603050405020304" pitchFamily="18" charset="0"/>
              </a:rPr>
            </a:br>
            <a:r>
              <a:rPr lang="cs-CZ" altLang="cs-CZ" sz="1600" dirty="0">
                <a:latin typeface="Times New Roman" panose="02020603050405020304" pitchFamily="18" charset="0"/>
              </a:rPr>
              <a:t/>
            </a:r>
            <a:br>
              <a:rPr lang="cs-CZ" altLang="cs-CZ" sz="1600" dirty="0">
                <a:latin typeface="Times New Roman" panose="02020603050405020304" pitchFamily="18" charset="0"/>
              </a:rPr>
            </a:br>
            <a:endParaRPr lang="en-US" altLang="cs-CZ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357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prelim_meff2008_nutsx_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752" y="764704"/>
            <a:ext cx="38862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80728"/>
            <a:ext cx="3643312" cy="52197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/>
            <a:ext uri="{AF507438-7753-43e0-B8FC-AC1667EBCBE1}"/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24643" y="980728"/>
            <a:ext cx="4823421" cy="1304106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Land fragmentation monitoring</a:t>
            </a:r>
            <a:endParaRPr lang="cs-CZ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  <a:latin typeface="Cambria" pitchFamily="18" charset="0"/>
              </a:rPr>
              <a:t>Indikátor vlivu zástavby a liniových staveb na fragmentaci krajiny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2" descr="fragmentace_pic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2924944"/>
            <a:ext cx="3090863" cy="2698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79511" y="6444044"/>
            <a:ext cx="4032449" cy="33855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Source: </a:t>
            </a:r>
            <a:r>
              <a:rPr lang="cs-CZ" sz="800" b="0" i="1" dirty="0" smtClean="0">
                <a:solidFill>
                  <a:srgbClr val="002060"/>
                </a:solidFill>
              </a:rPr>
              <a:t>ET</a:t>
            </a:r>
            <a:r>
              <a:rPr lang="en-US" sz="800" b="0" i="1" dirty="0" smtClean="0">
                <a:solidFill>
                  <a:srgbClr val="002060"/>
                </a:solidFill>
              </a:rPr>
              <a:t>C</a:t>
            </a:r>
            <a:r>
              <a:rPr lang="cs-CZ" sz="800" b="0" i="1" dirty="0" smtClean="0">
                <a:solidFill>
                  <a:srgbClr val="002060"/>
                </a:solidFill>
              </a:rPr>
              <a:t>SIA</a:t>
            </a:r>
            <a:r>
              <a:rPr lang="cs-CZ" sz="800" b="0" i="1" dirty="0">
                <a:solidFill>
                  <a:srgbClr val="002060"/>
                </a:solidFill>
              </a:rPr>
              <a:t>: EEA/FOEN </a:t>
            </a:r>
            <a:r>
              <a:rPr lang="cs-CZ" sz="800" b="0" i="1" dirty="0" smtClean="0">
                <a:solidFill>
                  <a:srgbClr val="002060"/>
                </a:solidFill>
              </a:rPr>
              <a:t>study</a:t>
            </a:r>
            <a:r>
              <a:rPr lang="en-US" sz="800" b="0" i="1" dirty="0" smtClean="0">
                <a:solidFill>
                  <a:srgbClr val="002060"/>
                </a:solidFill>
              </a:rPr>
              <a:t> -</a:t>
            </a:r>
            <a:r>
              <a:rPr lang="cs-CZ" sz="800" b="0" i="1" dirty="0" smtClean="0">
                <a:solidFill>
                  <a:srgbClr val="002060"/>
                </a:solidFill>
              </a:rPr>
              <a:t> </a:t>
            </a:r>
            <a:r>
              <a:rPr lang="cs-CZ" sz="800" b="0" i="1" dirty="0">
                <a:solidFill>
                  <a:srgbClr val="002060"/>
                </a:solidFill>
              </a:rPr>
              <a:t>Landscape Fragmentation </a:t>
            </a:r>
            <a:r>
              <a:rPr lang="cs-CZ" sz="800" b="0" i="1" dirty="0" smtClean="0">
                <a:solidFill>
                  <a:srgbClr val="002060"/>
                </a:solidFill>
              </a:rPr>
              <a:t>in </a:t>
            </a:r>
            <a:r>
              <a:rPr lang="cs-CZ" sz="800" b="0" i="1" dirty="0">
                <a:solidFill>
                  <a:srgbClr val="002060"/>
                </a:solidFill>
              </a:rPr>
              <a:t>Europe </a:t>
            </a:r>
            <a:endParaRPr lang="en-US" sz="800" b="0" i="1" dirty="0" smtClean="0">
              <a:solidFill>
                <a:srgbClr val="002060"/>
              </a:solidFill>
            </a:endParaRPr>
          </a:p>
          <a:p>
            <a:pPr eaLnBrk="0" hangingPunct="0"/>
            <a:r>
              <a:rPr lang="cs-CZ" sz="800" b="0" i="1" dirty="0" smtClean="0">
                <a:solidFill>
                  <a:srgbClr val="002060"/>
                </a:solidFill>
              </a:rPr>
              <a:t>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2012</a:t>
            </a:r>
            <a:r>
              <a:rPr lang="en-US" sz="800" b="0" i="1" dirty="0" smtClean="0">
                <a:solidFill>
                  <a:srgbClr val="002060"/>
                </a:solidFill>
              </a:rPr>
              <a:t> 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CH" sz="4000" smtClean="0">
                <a:cs typeface="+mj-cs"/>
              </a:rPr>
              <a:t> </a:t>
            </a:r>
            <a:br>
              <a:rPr lang="de-CH" sz="4000" smtClean="0">
                <a:cs typeface="+mj-cs"/>
              </a:rPr>
            </a:br>
            <a:endParaRPr lang="de-CH" sz="4000" smtClean="0">
              <a:cs typeface="+mj-cs"/>
            </a:endParaRP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de-CH" smtClean="0">
                <a:cs typeface="+mn-cs"/>
              </a:rPr>
              <a:t> </a:t>
            </a:r>
          </a:p>
          <a:p>
            <a:pPr eaLnBrk="1" hangingPunct="1">
              <a:buFont typeface="Wingdings" charset="0"/>
              <a:buNone/>
              <a:defRPr/>
            </a:pPr>
            <a:endParaRPr lang="de-CH" smtClean="0">
              <a:cs typeface="+mn-cs"/>
            </a:endParaRPr>
          </a:p>
        </p:txBody>
      </p:sp>
      <p:sp>
        <p:nvSpPr>
          <p:cNvPr id="33795" name="Freeform 4"/>
          <p:cNvSpPr>
            <a:spLocks/>
          </p:cNvSpPr>
          <p:nvPr/>
        </p:nvSpPr>
        <p:spPr bwMode="auto">
          <a:xfrm>
            <a:off x="1411288" y="334963"/>
            <a:ext cx="6545262" cy="6896100"/>
          </a:xfrm>
          <a:custGeom>
            <a:avLst/>
            <a:gdLst>
              <a:gd name="T0" fmla="*/ 0 w 20000"/>
              <a:gd name="T1" fmla="*/ 0 h 20000"/>
              <a:gd name="T2" fmla="*/ 0 w 20000"/>
              <a:gd name="T3" fmla="*/ 6896100 h 20000"/>
              <a:gd name="T4" fmla="*/ 6545262 w 20000"/>
              <a:gd name="T5" fmla="*/ 6896100 h 20000"/>
              <a:gd name="T6" fmla="*/ 6545262 w 20000"/>
              <a:gd name="T7" fmla="*/ 0 h 20000"/>
              <a:gd name="T8" fmla="*/ 0 w 20000"/>
              <a:gd name="T9" fmla="*/ 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00" h="20000">
                <a:moveTo>
                  <a:pt x="0" y="0"/>
                </a:moveTo>
                <a:lnTo>
                  <a:pt x="0" y="20000"/>
                </a:lnTo>
                <a:lnTo>
                  <a:pt x="20000" y="20000"/>
                </a:lnTo>
                <a:lnTo>
                  <a:pt x="200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1536700" y="1795463"/>
            <a:ext cx="8096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1474788" y="1635125"/>
            <a:ext cx="9699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1536700" y="2740025"/>
            <a:ext cx="29575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536700" y="4038600"/>
            <a:ext cx="43815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1485900" y="4041775"/>
            <a:ext cx="46037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01" name="Rectangle 10"/>
          <p:cNvSpPr>
            <a:spLocks noChangeArrowheads="1"/>
          </p:cNvSpPr>
          <p:nvPr/>
        </p:nvSpPr>
        <p:spPr bwMode="auto">
          <a:xfrm>
            <a:off x="1536700" y="4181475"/>
            <a:ext cx="833438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02" name="Rectangle 11"/>
          <p:cNvSpPr>
            <a:spLocks noChangeArrowheads="1"/>
          </p:cNvSpPr>
          <p:nvPr/>
        </p:nvSpPr>
        <p:spPr bwMode="auto">
          <a:xfrm>
            <a:off x="1485900" y="2755900"/>
            <a:ext cx="871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03" name="Rectangle 12"/>
          <p:cNvSpPr>
            <a:spLocks noChangeArrowheads="1"/>
          </p:cNvSpPr>
          <p:nvPr/>
        </p:nvSpPr>
        <p:spPr bwMode="auto">
          <a:xfrm>
            <a:off x="1485900" y="547688"/>
            <a:ext cx="8715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04" name="Rectangle 13"/>
          <p:cNvSpPr>
            <a:spLocks noChangeArrowheads="1"/>
          </p:cNvSpPr>
          <p:nvPr/>
        </p:nvSpPr>
        <p:spPr bwMode="auto">
          <a:xfrm>
            <a:off x="2459038" y="6381750"/>
            <a:ext cx="4464050" cy="381000"/>
          </a:xfrm>
          <a:prstGeom prst="rect">
            <a:avLst/>
          </a:prstGeom>
          <a:solidFill>
            <a:srgbClr val="FFFFFF"/>
          </a:solidFill>
          <a:ln w="762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05" name="Rectangle 14"/>
          <p:cNvSpPr>
            <a:spLocks noChangeArrowheads="1"/>
          </p:cNvSpPr>
          <p:nvPr/>
        </p:nvSpPr>
        <p:spPr bwMode="auto">
          <a:xfrm>
            <a:off x="3944938" y="5353050"/>
            <a:ext cx="15160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06" name="Rectangle 15"/>
          <p:cNvSpPr>
            <a:spLocks noChangeArrowheads="1"/>
          </p:cNvSpPr>
          <p:nvPr/>
        </p:nvSpPr>
        <p:spPr bwMode="auto">
          <a:xfrm>
            <a:off x="3971925" y="6567488"/>
            <a:ext cx="1670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07" name="Rectangle 16"/>
          <p:cNvSpPr>
            <a:spLocks noChangeArrowheads="1"/>
          </p:cNvSpPr>
          <p:nvPr/>
        </p:nvSpPr>
        <p:spPr bwMode="auto">
          <a:xfrm>
            <a:off x="3090863" y="6415088"/>
            <a:ext cx="3527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rgbClr val="000000"/>
                </a:solidFill>
                <a:cs typeface="Times New Roman" charset="0"/>
              </a:rPr>
              <a:t>Reduced Population Persistence</a:t>
            </a:r>
            <a:endParaRPr lang="en-US" sz="1800"/>
          </a:p>
        </p:txBody>
      </p:sp>
      <p:sp>
        <p:nvSpPr>
          <p:cNvPr id="33808" name="Rectangle 17"/>
          <p:cNvSpPr>
            <a:spLocks noChangeArrowheads="1"/>
          </p:cNvSpPr>
          <p:nvPr/>
        </p:nvSpPr>
        <p:spPr bwMode="auto">
          <a:xfrm>
            <a:off x="3676650" y="4557713"/>
            <a:ext cx="6143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09" name="Rectangle 18"/>
          <p:cNvSpPr>
            <a:spLocks noChangeArrowheads="1"/>
          </p:cNvSpPr>
          <p:nvPr/>
        </p:nvSpPr>
        <p:spPr bwMode="auto">
          <a:xfrm>
            <a:off x="3717925" y="4559300"/>
            <a:ext cx="65405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10" name="Rectangle 19"/>
          <p:cNvSpPr>
            <a:spLocks noChangeArrowheads="1"/>
          </p:cNvSpPr>
          <p:nvPr/>
        </p:nvSpPr>
        <p:spPr bwMode="auto">
          <a:xfrm>
            <a:off x="3557588" y="4722813"/>
            <a:ext cx="8413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11" name="Rectangle 20"/>
          <p:cNvSpPr>
            <a:spLocks noChangeArrowheads="1"/>
          </p:cNvSpPr>
          <p:nvPr/>
        </p:nvSpPr>
        <p:spPr bwMode="auto">
          <a:xfrm>
            <a:off x="3567113" y="4892675"/>
            <a:ext cx="914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12" name="Rectangle 21"/>
          <p:cNvSpPr>
            <a:spLocks noChangeArrowheads="1"/>
          </p:cNvSpPr>
          <p:nvPr/>
        </p:nvSpPr>
        <p:spPr bwMode="auto">
          <a:xfrm>
            <a:off x="3784600" y="5073650"/>
            <a:ext cx="3905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13" name="Rectangle 22"/>
          <p:cNvSpPr>
            <a:spLocks noChangeArrowheads="1"/>
          </p:cNvSpPr>
          <p:nvPr/>
        </p:nvSpPr>
        <p:spPr bwMode="auto">
          <a:xfrm>
            <a:off x="2193925" y="4594225"/>
            <a:ext cx="769938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14" name="Rectangle 23"/>
          <p:cNvSpPr>
            <a:spLocks noChangeArrowheads="1"/>
          </p:cNvSpPr>
          <p:nvPr/>
        </p:nvSpPr>
        <p:spPr bwMode="auto">
          <a:xfrm>
            <a:off x="2193925" y="4597400"/>
            <a:ext cx="8223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15" name="Rectangle 24"/>
          <p:cNvSpPr>
            <a:spLocks noChangeArrowheads="1"/>
          </p:cNvSpPr>
          <p:nvPr/>
        </p:nvSpPr>
        <p:spPr bwMode="auto">
          <a:xfrm>
            <a:off x="2214563" y="4768850"/>
            <a:ext cx="72231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16" name="Rectangle 25"/>
          <p:cNvSpPr>
            <a:spLocks noChangeArrowheads="1"/>
          </p:cNvSpPr>
          <p:nvPr/>
        </p:nvSpPr>
        <p:spPr bwMode="auto">
          <a:xfrm>
            <a:off x="2484438" y="5499100"/>
            <a:ext cx="4392612" cy="422275"/>
          </a:xfrm>
          <a:prstGeom prst="rect">
            <a:avLst/>
          </a:prstGeom>
          <a:solidFill>
            <a:srgbClr val="FFFFFF"/>
          </a:solidFill>
          <a:ln w="762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17" name="Rectangle 26"/>
          <p:cNvSpPr>
            <a:spLocks noChangeArrowheads="1"/>
          </p:cNvSpPr>
          <p:nvPr/>
        </p:nvSpPr>
        <p:spPr bwMode="auto">
          <a:xfrm>
            <a:off x="3957638" y="5607050"/>
            <a:ext cx="1670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18" name="Rectangle 27"/>
          <p:cNvSpPr>
            <a:spLocks noChangeArrowheads="1"/>
          </p:cNvSpPr>
          <p:nvPr/>
        </p:nvSpPr>
        <p:spPr bwMode="auto">
          <a:xfrm>
            <a:off x="3292475" y="5575300"/>
            <a:ext cx="34575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rgbClr val="000000"/>
                </a:solidFill>
                <a:cs typeface="Times New Roman" charset="0"/>
              </a:rPr>
              <a:t>   Reduced Population Size</a:t>
            </a:r>
            <a:endParaRPr lang="en-US" sz="1800"/>
          </a:p>
        </p:txBody>
      </p:sp>
      <p:sp>
        <p:nvSpPr>
          <p:cNvPr id="33819" name="Rectangle 28"/>
          <p:cNvSpPr>
            <a:spLocks noChangeArrowheads="1"/>
          </p:cNvSpPr>
          <p:nvPr/>
        </p:nvSpPr>
        <p:spPr bwMode="auto">
          <a:xfrm>
            <a:off x="4786313" y="5948363"/>
            <a:ext cx="41275" cy="1778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20" name="Freeform 29"/>
          <p:cNvSpPr>
            <a:spLocks/>
          </p:cNvSpPr>
          <p:nvPr/>
        </p:nvSpPr>
        <p:spPr bwMode="auto">
          <a:xfrm>
            <a:off x="4699000" y="6121400"/>
            <a:ext cx="212725" cy="225425"/>
          </a:xfrm>
          <a:custGeom>
            <a:avLst/>
            <a:gdLst>
              <a:gd name="T0" fmla="*/ 0 w 20000"/>
              <a:gd name="T1" fmla="*/ 0 h 20000"/>
              <a:gd name="T2" fmla="*/ 107277 w 20000"/>
              <a:gd name="T3" fmla="*/ 225425 h 20000"/>
              <a:gd name="T4" fmla="*/ 212725 w 20000"/>
              <a:gd name="T5" fmla="*/ 0 h 20000"/>
              <a:gd name="T6" fmla="*/ 0 w 20000"/>
              <a:gd name="T7" fmla="*/ 0 h 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000" h="20000">
                <a:moveTo>
                  <a:pt x="0" y="0"/>
                </a:moveTo>
                <a:lnTo>
                  <a:pt x="10086" y="20000"/>
                </a:lnTo>
                <a:lnTo>
                  <a:pt x="2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Rectangle 30"/>
          <p:cNvSpPr>
            <a:spLocks noChangeArrowheads="1"/>
          </p:cNvSpPr>
          <p:nvPr/>
        </p:nvSpPr>
        <p:spPr bwMode="auto">
          <a:xfrm>
            <a:off x="250825" y="30163"/>
            <a:ext cx="8713788" cy="565150"/>
          </a:xfrm>
          <a:prstGeom prst="rect">
            <a:avLst/>
          </a:prstGeom>
          <a:solidFill>
            <a:srgbClr val="FFFFFF"/>
          </a:solidFill>
          <a:ln w="889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22" name="Rectangle 31"/>
          <p:cNvSpPr>
            <a:spLocks noChangeArrowheads="1"/>
          </p:cNvSpPr>
          <p:nvPr/>
        </p:nvSpPr>
        <p:spPr bwMode="auto">
          <a:xfrm>
            <a:off x="2124075" y="107950"/>
            <a:ext cx="4895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cs-CZ" dirty="0" smtClean="0">
                <a:solidFill>
                  <a:schemeClr val="bg2"/>
                </a:solidFill>
                <a:cs typeface="Times New Roman" charset="0"/>
              </a:rPr>
              <a:t>Urban </a:t>
            </a:r>
            <a:r>
              <a:rPr lang="cs-CZ" dirty="0" err="1" smtClean="0">
                <a:solidFill>
                  <a:schemeClr val="bg2"/>
                </a:solidFill>
                <a:cs typeface="Times New Roman" charset="0"/>
              </a:rPr>
              <a:t>Areas</a:t>
            </a:r>
            <a:r>
              <a:rPr lang="cs-CZ" dirty="0" smtClean="0">
                <a:solidFill>
                  <a:schemeClr val="bg2"/>
                </a:solidFill>
                <a:cs typeface="Times New Roman" charset="0"/>
              </a:rPr>
              <a:t>, </a:t>
            </a:r>
            <a:r>
              <a:rPr lang="en-US" dirty="0" smtClean="0">
                <a:solidFill>
                  <a:schemeClr val="bg2"/>
                </a:solidFill>
                <a:cs typeface="Times New Roman" charset="0"/>
              </a:rPr>
              <a:t>Roads </a:t>
            </a:r>
            <a:r>
              <a:rPr lang="en-US" dirty="0">
                <a:solidFill>
                  <a:schemeClr val="bg2"/>
                </a:solidFill>
                <a:cs typeface="Times New Roman" charset="0"/>
              </a:rPr>
              <a:t>and Traffic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3823" name="Rectangle 32"/>
          <p:cNvSpPr>
            <a:spLocks noChangeArrowheads="1"/>
          </p:cNvSpPr>
          <p:nvPr/>
        </p:nvSpPr>
        <p:spPr bwMode="auto">
          <a:xfrm>
            <a:off x="265113" y="950913"/>
            <a:ext cx="1673225" cy="531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24" name="Rectangle 33"/>
          <p:cNvSpPr>
            <a:spLocks noChangeArrowheads="1"/>
          </p:cNvSpPr>
          <p:nvPr/>
        </p:nvSpPr>
        <p:spPr bwMode="auto">
          <a:xfrm>
            <a:off x="312738" y="1096963"/>
            <a:ext cx="17764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600">
                <a:solidFill>
                  <a:srgbClr val="000000"/>
                </a:solidFill>
                <a:cs typeface="Times New Roman" charset="0"/>
              </a:rPr>
              <a:t>   Habitat Loss</a:t>
            </a:r>
            <a:endParaRPr lang="en-US" sz="1600"/>
          </a:p>
        </p:txBody>
      </p:sp>
      <p:grpSp>
        <p:nvGrpSpPr>
          <p:cNvPr id="33825" name="Group 34"/>
          <p:cNvGrpSpPr>
            <a:grpSpLocks/>
          </p:cNvGrpSpPr>
          <p:nvPr/>
        </p:nvGrpSpPr>
        <p:grpSpPr bwMode="auto">
          <a:xfrm>
            <a:off x="265113" y="1560513"/>
            <a:ext cx="1676400" cy="1182687"/>
            <a:chOff x="167" y="983"/>
            <a:chExt cx="1056" cy="745"/>
          </a:xfrm>
        </p:grpSpPr>
        <p:sp>
          <p:nvSpPr>
            <p:cNvPr id="33912" name="Rectangle 35"/>
            <p:cNvSpPr>
              <a:spLocks noChangeArrowheads="1"/>
            </p:cNvSpPr>
            <p:nvPr/>
          </p:nvSpPr>
          <p:spPr bwMode="auto">
            <a:xfrm>
              <a:off x="167" y="983"/>
              <a:ext cx="1056" cy="745"/>
            </a:xfrm>
            <a:prstGeom prst="rect">
              <a:avLst/>
            </a:prstGeom>
            <a:solidFill>
              <a:srgbClr val="99CC00"/>
            </a:solidFill>
            <a:ln w="762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13" name="Rectangle 36"/>
            <p:cNvSpPr>
              <a:spLocks noChangeArrowheads="1"/>
            </p:cNvSpPr>
            <p:nvPr/>
          </p:nvSpPr>
          <p:spPr bwMode="auto">
            <a:xfrm>
              <a:off x="302" y="1136"/>
              <a:ext cx="86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14" name="Rectangle 37"/>
            <p:cNvSpPr>
              <a:spLocks noChangeArrowheads="1"/>
            </p:cNvSpPr>
            <p:nvPr/>
          </p:nvSpPr>
          <p:spPr bwMode="auto">
            <a:xfrm>
              <a:off x="237" y="1140"/>
              <a:ext cx="924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15" name="Rectangle 38" descr="Wide upward diagonal"/>
            <p:cNvSpPr>
              <a:spLocks noChangeArrowheads="1"/>
            </p:cNvSpPr>
            <p:nvPr/>
          </p:nvSpPr>
          <p:spPr bwMode="auto">
            <a:xfrm>
              <a:off x="175" y="1160"/>
              <a:ext cx="1039" cy="169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16" name="Rectangle 39" descr="Wide upward diagonal"/>
            <p:cNvSpPr>
              <a:spLocks noChangeArrowheads="1"/>
            </p:cNvSpPr>
            <p:nvPr/>
          </p:nvSpPr>
          <p:spPr bwMode="auto">
            <a:xfrm>
              <a:off x="175" y="1413"/>
              <a:ext cx="1039" cy="168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17" name="Rectangle 40"/>
            <p:cNvSpPr>
              <a:spLocks noChangeArrowheads="1"/>
            </p:cNvSpPr>
            <p:nvPr/>
          </p:nvSpPr>
          <p:spPr bwMode="auto">
            <a:xfrm>
              <a:off x="167" y="1335"/>
              <a:ext cx="1054" cy="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18" name="Line 41"/>
            <p:cNvSpPr>
              <a:spLocks noChangeShapeType="1"/>
            </p:cNvSpPr>
            <p:nvPr/>
          </p:nvSpPr>
          <p:spPr bwMode="auto">
            <a:xfrm>
              <a:off x="184" y="1372"/>
              <a:ext cx="102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6" name="Rectangle 42"/>
          <p:cNvSpPr>
            <a:spLocks noChangeArrowheads="1"/>
          </p:cNvSpPr>
          <p:nvPr/>
        </p:nvSpPr>
        <p:spPr bwMode="auto">
          <a:xfrm>
            <a:off x="2636838" y="1573213"/>
            <a:ext cx="1720850" cy="1189037"/>
          </a:xfrm>
          <a:prstGeom prst="rect">
            <a:avLst/>
          </a:prstGeom>
          <a:solidFill>
            <a:srgbClr val="99CC00"/>
          </a:solidFill>
          <a:ln w="762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27" name="Rectangle 43"/>
          <p:cNvSpPr>
            <a:spLocks noChangeArrowheads="1"/>
          </p:cNvSpPr>
          <p:nvPr/>
        </p:nvSpPr>
        <p:spPr bwMode="auto">
          <a:xfrm>
            <a:off x="3263900" y="1677988"/>
            <a:ext cx="679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28" name="Rectangle 44"/>
          <p:cNvSpPr>
            <a:spLocks noChangeArrowheads="1"/>
          </p:cNvSpPr>
          <p:nvPr/>
        </p:nvSpPr>
        <p:spPr bwMode="auto">
          <a:xfrm>
            <a:off x="2816225" y="1687513"/>
            <a:ext cx="14065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29" name="Rectangle 45"/>
          <p:cNvSpPr>
            <a:spLocks noChangeArrowheads="1"/>
          </p:cNvSpPr>
          <p:nvPr/>
        </p:nvSpPr>
        <p:spPr bwMode="auto">
          <a:xfrm>
            <a:off x="3146425" y="1931988"/>
            <a:ext cx="9096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30" name="Rectangle 46"/>
          <p:cNvSpPr>
            <a:spLocks noChangeArrowheads="1"/>
          </p:cNvSpPr>
          <p:nvPr/>
        </p:nvSpPr>
        <p:spPr bwMode="auto">
          <a:xfrm>
            <a:off x="3133725" y="2197100"/>
            <a:ext cx="939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31" name="Rectangle 47"/>
          <p:cNvSpPr>
            <a:spLocks noChangeArrowheads="1"/>
          </p:cNvSpPr>
          <p:nvPr/>
        </p:nvSpPr>
        <p:spPr bwMode="auto">
          <a:xfrm>
            <a:off x="3025775" y="2200275"/>
            <a:ext cx="1004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32" name="Rectangle 48"/>
          <p:cNvSpPr>
            <a:spLocks noChangeArrowheads="1"/>
          </p:cNvSpPr>
          <p:nvPr/>
        </p:nvSpPr>
        <p:spPr bwMode="auto">
          <a:xfrm>
            <a:off x="3033713" y="2462213"/>
            <a:ext cx="11287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33" name="Rectangle 49"/>
          <p:cNvSpPr>
            <a:spLocks noChangeArrowheads="1"/>
          </p:cNvSpPr>
          <p:nvPr/>
        </p:nvSpPr>
        <p:spPr bwMode="auto">
          <a:xfrm>
            <a:off x="2644775" y="958850"/>
            <a:ext cx="1720850" cy="539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34" name="Rectangle 50"/>
          <p:cNvSpPr>
            <a:spLocks noChangeArrowheads="1"/>
          </p:cNvSpPr>
          <p:nvPr/>
        </p:nvSpPr>
        <p:spPr bwMode="auto">
          <a:xfrm>
            <a:off x="2687638" y="1095375"/>
            <a:ext cx="17160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600">
                <a:solidFill>
                  <a:srgbClr val="000000"/>
                </a:solidFill>
                <a:cs typeface="Times New Roman" charset="0"/>
              </a:rPr>
              <a:t>  Traffic Mortality</a:t>
            </a:r>
            <a:endParaRPr lang="en-US" sz="1600"/>
          </a:p>
        </p:txBody>
      </p:sp>
      <p:sp>
        <p:nvSpPr>
          <p:cNvPr id="33835" name="Rectangle 51"/>
          <p:cNvSpPr>
            <a:spLocks noChangeArrowheads="1"/>
          </p:cNvSpPr>
          <p:nvPr/>
        </p:nvSpPr>
        <p:spPr bwMode="auto">
          <a:xfrm>
            <a:off x="2895600" y="1816100"/>
            <a:ext cx="1165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836" name="Rectangle 52"/>
          <p:cNvSpPr>
            <a:spLocks noChangeArrowheads="1"/>
          </p:cNvSpPr>
          <p:nvPr/>
        </p:nvSpPr>
        <p:spPr bwMode="auto">
          <a:xfrm>
            <a:off x="2636838" y="2128838"/>
            <a:ext cx="1720850" cy="128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37" name="Line 53"/>
          <p:cNvSpPr>
            <a:spLocks noChangeShapeType="1"/>
          </p:cNvSpPr>
          <p:nvPr/>
        </p:nvSpPr>
        <p:spPr bwMode="auto">
          <a:xfrm>
            <a:off x="2660650" y="2200275"/>
            <a:ext cx="1660525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8" name="Line 54"/>
          <p:cNvSpPr>
            <a:spLocks noChangeShapeType="1"/>
          </p:cNvSpPr>
          <p:nvPr/>
        </p:nvSpPr>
        <p:spPr bwMode="auto">
          <a:xfrm>
            <a:off x="3506788" y="1670050"/>
            <a:ext cx="0" cy="325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9" name="AutoShape 55"/>
          <p:cNvSpPr>
            <a:spLocks noChangeArrowheads="1"/>
          </p:cNvSpPr>
          <p:nvPr/>
        </p:nvSpPr>
        <p:spPr bwMode="auto">
          <a:xfrm rot="-5400000">
            <a:off x="3321844" y="1985169"/>
            <a:ext cx="368300" cy="468312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40" name="Text Box 56"/>
          <p:cNvSpPr txBox="1">
            <a:spLocks noChangeArrowheads="1"/>
          </p:cNvSpPr>
          <p:nvPr/>
        </p:nvSpPr>
        <p:spPr bwMode="auto">
          <a:xfrm>
            <a:off x="3162300" y="2081213"/>
            <a:ext cx="12747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>
                <a:cs typeface="Times New Roman" charset="0"/>
              </a:rPr>
              <a:t> </a:t>
            </a:r>
            <a:r>
              <a:rPr lang="en-US" sz="1300">
                <a:solidFill>
                  <a:schemeClr val="bg2"/>
                </a:solidFill>
                <a:cs typeface="Times New Roman" charset="0"/>
              </a:rPr>
              <a:t>R.I.P.</a:t>
            </a:r>
            <a:endParaRPr lang="en-US" sz="1300"/>
          </a:p>
        </p:txBody>
      </p:sp>
      <p:sp>
        <p:nvSpPr>
          <p:cNvPr id="33841" name="Line 57"/>
          <p:cNvSpPr>
            <a:spLocks noChangeShapeType="1"/>
          </p:cNvSpPr>
          <p:nvPr/>
        </p:nvSpPr>
        <p:spPr bwMode="auto">
          <a:xfrm>
            <a:off x="4500563" y="2565400"/>
            <a:ext cx="288925" cy="25241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2" name="Line 58"/>
          <p:cNvSpPr>
            <a:spLocks noChangeShapeType="1"/>
          </p:cNvSpPr>
          <p:nvPr/>
        </p:nvSpPr>
        <p:spPr bwMode="auto">
          <a:xfrm flipH="1">
            <a:off x="6796088" y="2590800"/>
            <a:ext cx="290512" cy="241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3" name="Line 59"/>
          <p:cNvSpPr>
            <a:spLocks noChangeShapeType="1"/>
          </p:cNvSpPr>
          <p:nvPr/>
        </p:nvSpPr>
        <p:spPr bwMode="auto">
          <a:xfrm>
            <a:off x="3505200" y="608013"/>
            <a:ext cx="0" cy="352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4" name="Line 60"/>
          <p:cNvSpPr>
            <a:spLocks noChangeShapeType="1"/>
          </p:cNvSpPr>
          <p:nvPr/>
        </p:nvSpPr>
        <p:spPr bwMode="auto">
          <a:xfrm>
            <a:off x="1154113" y="587375"/>
            <a:ext cx="0" cy="352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5" name="Line 61"/>
          <p:cNvSpPr>
            <a:spLocks noChangeShapeType="1"/>
          </p:cNvSpPr>
          <p:nvPr/>
        </p:nvSpPr>
        <p:spPr bwMode="auto">
          <a:xfrm>
            <a:off x="8088313" y="608013"/>
            <a:ext cx="0" cy="352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6" name="Rectangle 62"/>
          <p:cNvSpPr>
            <a:spLocks noChangeArrowheads="1"/>
          </p:cNvSpPr>
          <p:nvPr/>
        </p:nvSpPr>
        <p:spPr bwMode="auto">
          <a:xfrm>
            <a:off x="7167563" y="977900"/>
            <a:ext cx="1779587" cy="550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33847" name="Rectangle 63"/>
          <p:cNvSpPr>
            <a:spLocks noChangeArrowheads="1"/>
          </p:cNvSpPr>
          <p:nvPr/>
        </p:nvSpPr>
        <p:spPr bwMode="auto">
          <a:xfrm>
            <a:off x="7207250" y="1139825"/>
            <a:ext cx="1827213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600">
                <a:solidFill>
                  <a:srgbClr val="000000"/>
                </a:solidFill>
                <a:cs typeface="Times New Roman" charset="0"/>
              </a:rPr>
              <a:t>  Road Avoidance</a:t>
            </a:r>
            <a:endParaRPr lang="en-US" sz="1600"/>
          </a:p>
        </p:txBody>
      </p:sp>
      <p:grpSp>
        <p:nvGrpSpPr>
          <p:cNvPr id="33848" name="Group 64"/>
          <p:cNvGrpSpPr>
            <a:grpSpLocks/>
          </p:cNvGrpSpPr>
          <p:nvPr/>
        </p:nvGrpSpPr>
        <p:grpSpPr bwMode="auto">
          <a:xfrm>
            <a:off x="4843463" y="2882900"/>
            <a:ext cx="2836862" cy="2405063"/>
            <a:chOff x="3051" y="1816"/>
            <a:chExt cx="1787" cy="1515"/>
          </a:xfrm>
        </p:grpSpPr>
        <p:sp>
          <p:nvSpPr>
            <p:cNvPr id="33871" name="Rectangle 65"/>
            <p:cNvSpPr>
              <a:spLocks noChangeArrowheads="1"/>
            </p:cNvSpPr>
            <p:nvPr/>
          </p:nvSpPr>
          <p:spPr bwMode="auto">
            <a:xfrm>
              <a:off x="4180" y="2856"/>
              <a:ext cx="651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72" name="Rectangle 66"/>
            <p:cNvSpPr>
              <a:spLocks noChangeArrowheads="1"/>
            </p:cNvSpPr>
            <p:nvPr/>
          </p:nvSpPr>
          <p:spPr bwMode="auto">
            <a:xfrm>
              <a:off x="4277" y="1868"/>
              <a:ext cx="485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73" name="Rectangle 67"/>
            <p:cNvSpPr>
              <a:spLocks noChangeArrowheads="1"/>
            </p:cNvSpPr>
            <p:nvPr/>
          </p:nvSpPr>
          <p:spPr bwMode="auto">
            <a:xfrm>
              <a:off x="4177" y="2854"/>
              <a:ext cx="661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74" name="Rectangle 68"/>
            <p:cNvSpPr>
              <a:spLocks noChangeArrowheads="1"/>
            </p:cNvSpPr>
            <p:nvPr/>
          </p:nvSpPr>
          <p:spPr bwMode="auto">
            <a:xfrm>
              <a:off x="3214" y="2555"/>
              <a:ext cx="659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75" name="Rectangle 69"/>
            <p:cNvSpPr>
              <a:spLocks noChangeArrowheads="1"/>
            </p:cNvSpPr>
            <p:nvPr/>
          </p:nvSpPr>
          <p:spPr bwMode="auto">
            <a:xfrm>
              <a:off x="3052" y="2247"/>
              <a:ext cx="1220" cy="924"/>
            </a:xfrm>
            <a:prstGeom prst="rect">
              <a:avLst/>
            </a:prstGeom>
            <a:solidFill>
              <a:srgbClr val="99CC00"/>
            </a:solidFill>
            <a:ln w="762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76" name="Rectangle 70"/>
            <p:cNvSpPr>
              <a:spLocks noChangeArrowheads="1"/>
            </p:cNvSpPr>
            <p:nvPr/>
          </p:nvSpPr>
          <p:spPr bwMode="auto">
            <a:xfrm>
              <a:off x="3347" y="2426"/>
              <a:ext cx="677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77" name="Rectangle 71"/>
            <p:cNvSpPr>
              <a:spLocks noChangeArrowheads="1"/>
            </p:cNvSpPr>
            <p:nvPr/>
          </p:nvSpPr>
          <p:spPr bwMode="auto">
            <a:xfrm>
              <a:off x="3132" y="1994"/>
              <a:ext cx="1036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78" name="Rectangle 72"/>
            <p:cNvSpPr>
              <a:spLocks noChangeArrowheads="1"/>
            </p:cNvSpPr>
            <p:nvPr/>
          </p:nvSpPr>
          <p:spPr bwMode="auto">
            <a:xfrm>
              <a:off x="3051" y="1816"/>
              <a:ext cx="1219" cy="37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79" name="Rectangle 73"/>
            <p:cNvSpPr>
              <a:spLocks noChangeArrowheads="1"/>
            </p:cNvSpPr>
            <p:nvPr/>
          </p:nvSpPr>
          <p:spPr bwMode="auto">
            <a:xfrm>
              <a:off x="3055" y="2981"/>
              <a:ext cx="1218" cy="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80" name="Line 74"/>
            <p:cNvSpPr>
              <a:spLocks noChangeShapeType="1"/>
            </p:cNvSpPr>
            <p:nvPr/>
          </p:nvSpPr>
          <p:spPr bwMode="auto">
            <a:xfrm>
              <a:off x="3086" y="3018"/>
              <a:ext cx="118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1" name="Rectangle 75"/>
            <p:cNvSpPr>
              <a:spLocks noChangeArrowheads="1"/>
            </p:cNvSpPr>
            <p:nvPr/>
          </p:nvSpPr>
          <p:spPr bwMode="auto">
            <a:xfrm>
              <a:off x="3055" y="2352"/>
              <a:ext cx="1218" cy="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82" name="Line 76"/>
            <p:cNvSpPr>
              <a:spLocks noChangeShapeType="1"/>
            </p:cNvSpPr>
            <p:nvPr/>
          </p:nvSpPr>
          <p:spPr bwMode="auto">
            <a:xfrm>
              <a:off x="3080" y="2393"/>
              <a:ext cx="118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3" name="Rectangle 77"/>
            <p:cNvSpPr>
              <a:spLocks noChangeArrowheads="1"/>
            </p:cNvSpPr>
            <p:nvPr/>
          </p:nvSpPr>
          <p:spPr bwMode="auto">
            <a:xfrm rot="5400000">
              <a:off x="2820" y="2673"/>
              <a:ext cx="926" cy="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84" name="Line 78"/>
            <p:cNvSpPr>
              <a:spLocks noChangeShapeType="1"/>
            </p:cNvSpPr>
            <p:nvPr/>
          </p:nvSpPr>
          <p:spPr bwMode="auto">
            <a:xfrm rot="5400000">
              <a:off x="2832" y="2712"/>
              <a:ext cx="90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5" name="Rectangle 79"/>
            <p:cNvSpPr>
              <a:spLocks noChangeArrowheads="1"/>
            </p:cNvSpPr>
            <p:nvPr/>
          </p:nvSpPr>
          <p:spPr bwMode="auto">
            <a:xfrm rot="5400000">
              <a:off x="3575" y="2678"/>
              <a:ext cx="929" cy="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86" name="Line 80"/>
            <p:cNvSpPr>
              <a:spLocks noChangeShapeType="1"/>
            </p:cNvSpPr>
            <p:nvPr/>
          </p:nvSpPr>
          <p:spPr bwMode="auto">
            <a:xfrm rot="5400000">
              <a:off x="3590" y="2714"/>
              <a:ext cx="90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7" name="Rectangle 81"/>
            <p:cNvSpPr>
              <a:spLocks noChangeArrowheads="1"/>
            </p:cNvSpPr>
            <p:nvPr/>
          </p:nvSpPr>
          <p:spPr bwMode="auto">
            <a:xfrm>
              <a:off x="3902" y="2364"/>
              <a:ext cx="115" cy="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88" name="Rectangle 82"/>
            <p:cNvSpPr>
              <a:spLocks noChangeArrowheads="1"/>
            </p:cNvSpPr>
            <p:nvPr/>
          </p:nvSpPr>
          <p:spPr bwMode="auto">
            <a:xfrm>
              <a:off x="4065" y="3028"/>
              <a:ext cx="116" cy="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89" name="Rectangle 83"/>
            <p:cNvSpPr>
              <a:spLocks noChangeArrowheads="1"/>
            </p:cNvSpPr>
            <p:nvPr/>
          </p:nvSpPr>
          <p:spPr bwMode="auto">
            <a:xfrm>
              <a:off x="3911" y="3025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0" name="Rectangle 84"/>
            <p:cNvSpPr>
              <a:spLocks noChangeArrowheads="1"/>
            </p:cNvSpPr>
            <p:nvPr/>
          </p:nvSpPr>
          <p:spPr bwMode="auto">
            <a:xfrm>
              <a:off x="4057" y="2989"/>
              <a:ext cx="208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1" name="Rectangle 85"/>
            <p:cNvSpPr>
              <a:spLocks noChangeArrowheads="1"/>
            </p:cNvSpPr>
            <p:nvPr/>
          </p:nvSpPr>
          <p:spPr bwMode="auto">
            <a:xfrm>
              <a:off x="3913" y="2987"/>
              <a:ext cx="116" cy="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2" name="Rectangle 86"/>
            <p:cNvSpPr>
              <a:spLocks noChangeArrowheads="1"/>
            </p:cNvSpPr>
            <p:nvPr/>
          </p:nvSpPr>
          <p:spPr bwMode="auto">
            <a:xfrm>
              <a:off x="4054" y="2360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3" name="Rectangle 87"/>
            <p:cNvSpPr>
              <a:spLocks noChangeArrowheads="1"/>
            </p:cNvSpPr>
            <p:nvPr/>
          </p:nvSpPr>
          <p:spPr bwMode="auto">
            <a:xfrm>
              <a:off x="4051" y="2399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4" name="Rectangle 88"/>
            <p:cNvSpPr>
              <a:spLocks noChangeArrowheads="1"/>
            </p:cNvSpPr>
            <p:nvPr/>
          </p:nvSpPr>
          <p:spPr bwMode="auto">
            <a:xfrm>
              <a:off x="3913" y="2399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5" name="Rectangle 89"/>
            <p:cNvSpPr>
              <a:spLocks noChangeArrowheads="1"/>
            </p:cNvSpPr>
            <p:nvPr/>
          </p:nvSpPr>
          <p:spPr bwMode="auto">
            <a:xfrm>
              <a:off x="3300" y="2987"/>
              <a:ext cx="695" cy="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6" name="Rectangle 90"/>
            <p:cNvSpPr>
              <a:spLocks noChangeArrowheads="1"/>
            </p:cNvSpPr>
            <p:nvPr/>
          </p:nvSpPr>
          <p:spPr bwMode="auto">
            <a:xfrm>
              <a:off x="3295" y="3025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7" name="Rectangle 91"/>
            <p:cNvSpPr>
              <a:spLocks noChangeArrowheads="1"/>
            </p:cNvSpPr>
            <p:nvPr/>
          </p:nvSpPr>
          <p:spPr bwMode="auto">
            <a:xfrm>
              <a:off x="3090" y="2987"/>
              <a:ext cx="173" cy="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8" name="Rectangle 92"/>
            <p:cNvSpPr>
              <a:spLocks noChangeArrowheads="1"/>
            </p:cNvSpPr>
            <p:nvPr/>
          </p:nvSpPr>
          <p:spPr bwMode="auto">
            <a:xfrm>
              <a:off x="3147" y="3025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99" name="Rectangle 93"/>
            <p:cNvSpPr>
              <a:spLocks noChangeArrowheads="1"/>
            </p:cNvSpPr>
            <p:nvPr/>
          </p:nvSpPr>
          <p:spPr bwMode="auto">
            <a:xfrm>
              <a:off x="3295" y="2399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0" name="Rectangle 94"/>
            <p:cNvSpPr>
              <a:spLocks noChangeArrowheads="1"/>
            </p:cNvSpPr>
            <p:nvPr/>
          </p:nvSpPr>
          <p:spPr bwMode="auto">
            <a:xfrm>
              <a:off x="3300" y="2363"/>
              <a:ext cx="116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1" name="Rectangle 95"/>
            <p:cNvSpPr>
              <a:spLocks noChangeArrowheads="1"/>
            </p:cNvSpPr>
            <p:nvPr/>
          </p:nvSpPr>
          <p:spPr bwMode="auto">
            <a:xfrm>
              <a:off x="3163" y="2399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2" name="Rectangle 96"/>
            <p:cNvSpPr>
              <a:spLocks noChangeArrowheads="1"/>
            </p:cNvSpPr>
            <p:nvPr/>
          </p:nvSpPr>
          <p:spPr bwMode="auto">
            <a:xfrm>
              <a:off x="3150" y="2360"/>
              <a:ext cx="116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3" name="Rectangle 97"/>
            <p:cNvSpPr>
              <a:spLocks noChangeArrowheads="1"/>
            </p:cNvSpPr>
            <p:nvPr/>
          </p:nvSpPr>
          <p:spPr bwMode="auto">
            <a:xfrm>
              <a:off x="3062" y="2397"/>
              <a:ext cx="116" cy="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4" name="Rectangle 98"/>
            <p:cNvSpPr>
              <a:spLocks noChangeArrowheads="1"/>
            </p:cNvSpPr>
            <p:nvPr/>
          </p:nvSpPr>
          <p:spPr bwMode="auto">
            <a:xfrm>
              <a:off x="3231" y="2376"/>
              <a:ext cx="35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5" name="Rectangle 99"/>
            <p:cNvSpPr>
              <a:spLocks noChangeArrowheads="1"/>
            </p:cNvSpPr>
            <p:nvPr/>
          </p:nvSpPr>
          <p:spPr bwMode="auto">
            <a:xfrm>
              <a:off x="3305" y="3006"/>
              <a:ext cx="35" cy="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6" name="Rectangle 100"/>
            <p:cNvSpPr>
              <a:spLocks noChangeArrowheads="1"/>
            </p:cNvSpPr>
            <p:nvPr/>
          </p:nvSpPr>
          <p:spPr bwMode="auto">
            <a:xfrm>
              <a:off x="4054" y="2381"/>
              <a:ext cx="35" cy="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7" name="Rectangle 101"/>
            <p:cNvSpPr>
              <a:spLocks noChangeArrowheads="1"/>
            </p:cNvSpPr>
            <p:nvPr/>
          </p:nvSpPr>
          <p:spPr bwMode="auto">
            <a:xfrm>
              <a:off x="4054" y="3006"/>
              <a:ext cx="35" cy="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8" name="Rectangle 102"/>
            <p:cNvSpPr>
              <a:spLocks noChangeArrowheads="1"/>
            </p:cNvSpPr>
            <p:nvPr/>
          </p:nvSpPr>
          <p:spPr bwMode="auto">
            <a:xfrm>
              <a:off x="3237" y="3006"/>
              <a:ext cx="35" cy="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09" name="Rectangle 103"/>
            <p:cNvSpPr>
              <a:spLocks noChangeArrowheads="1"/>
            </p:cNvSpPr>
            <p:nvPr/>
          </p:nvSpPr>
          <p:spPr bwMode="auto">
            <a:xfrm>
              <a:off x="3309" y="2386"/>
              <a:ext cx="35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10" name="Rectangle 104"/>
            <p:cNvSpPr>
              <a:spLocks noChangeArrowheads="1"/>
            </p:cNvSpPr>
            <p:nvPr/>
          </p:nvSpPr>
          <p:spPr bwMode="auto">
            <a:xfrm>
              <a:off x="3983" y="3006"/>
              <a:ext cx="34" cy="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911" name="Rectangle 105"/>
            <p:cNvSpPr>
              <a:spLocks noChangeArrowheads="1"/>
            </p:cNvSpPr>
            <p:nvPr/>
          </p:nvSpPr>
          <p:spPr bwMode="auto">
            <a:xfrm>
              <a:off x="3121" y="1862"/>
              <a:ext cx="9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600">
                  <a:solidFill>
                    <a:srgbClr val="000000"/>
                  </a:solidFill>
                  <a:cs typeface="Times New Roman" charset="0"/>
                </a:rPr>
                <a:t>     Population   </a:t>
              </a:r>
            </a:p>
            <a:p>
              <a:r>
                <a:rPr lang="en-US" sz="1600">
                  <a:solidFill>
                    <a:srgbClr val="000000"/>
                  </a:solidFill>
                  <a:cs typeface="Times New Roman" charset="0"/>
                </a:rPr>
                <a:t>     Subdivision</a:t>
              </a:r>
              <a:endParaRPr lang="en-US" sz="1600"/>
            </a:p>
          </p:txBody>
        </p:sp>
      </p:grpSp>
      <p:sp>
        <p:nvSpPr>
          <p:cNvPr id="985194" name="Arc 106"/>
          <p:cNvSpPr>
            <a:spLocks/>
          </p:cNvSpPr>
          <p:nvPr/>
        </p:nvSpPr>
        <p:spPr bwMode="auto">
          <a:xfrm flipH="1" flipV="1">
            <a:off x="1116013" y="2779713"/>
            <a:ext cx="2016125" cy="2693987"/>
          </a:xfrm>
          <a:custGeom>
            <a:avLst/>
            <a:gdLst>
              <a:gd name="G0" fmla="+- 0 0 0"/>
              <a:gd name="G1" fmla="+- 20155 0 0"/>
              <a:gd name="G2" fmla="+- 21600 0 0"/>
              <a:gd name="T0" fmla="*/ 7766 w 21600"/>
              <a:gd name="T1" fmla="*/ 0 h 20155"/>
              <a:gd name="T2" fmla="*/ 21600 w 21600"/>
              <a:gd name="T3" fmla="*/ 20155 h 20155"/>
              <a:gd name="T4" fmla="*/ 0 w 21600"/>
              <a:gd name="T5" fmla="*/ 20155 h 20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155" fill="none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</a:path>
              <a:path w="21600" h="20155" stroke="0" extrusionOk="0">
                <a:moveTo>
                  <a:pt x="7766" y="-1"/>
                </a:moveTo>
                <a:cubicBezTo>
                  <a:pt x="16101" y="3211"/>
                  <a:pt x="21600" y="11222"/>
                  <a:pt x="21600" y="20155"/>
                </a:cubicBezTo>
                <a:lnTo>
                  <a:pt x="0" y="20155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85195" name="Arc 107"/>
          <p:cNvSpPr>
            <a:spLocks/>
          </p:cNvSpPr>
          <p:nvPr/>
        </p:nvSpPr>
        <p:spPr bwMode="auto">
          <a:xfrm flipH="1" flipV="1">
            <a:off x="3505200" y="2794000"/>
            <a:ext cx="1223963" cy="2703513"/>
          </a:xfrm>
          <a:custGeom>
            <a:avLst/>
            <a:gdLst>
              <a:gd name="G0" fmla="+- 0 0 0"/>
              <a:gd name="G1" fmla="+- 12895 0 0"/>
              <a:gd name="G2" fmla="+- 21600 0 0"/>
              <a:gd name="T0" fmla="*/ 17329 w 21600"/>
              <a:gd name="T1" fmla="*/ 0 h 12895"/>
              <a:gd name="T2" fmla="*/ 21600 w 21600"/>
              <a:gd name="T3" fmla="*/ 12895 h 12895"/>
              <a:gd name="T4" fmla="*/ 0 w 21600"/>
              <a:gd name="T5" fmla="*/ 12895 h 12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2895" fill="none" extrusionOk="0">
                <a:moveTo>
                  <a:pt x="17328" y="0"/>
                </a:moveTo>
                <a:cubicBezTo>
                  <a:pt x="20102" y="3727"/>
                  <a:pt x="21600" y="8249"/>
                  <a:pt x="21600" y="12895"/>
                </a:cubicBezTo>
              </a:path>
              <a:path w="21600" h="12895" stroke="0" extrusionOk="0">
                <a:moveTo>
                  <a:pt x="17328" y="0"/>
                </a:moveTo>
                <a:cubicBezTo>
                  <a:pt x="20102" y="3727"/>
                  <a:pt x="21600" y="8249"/>
                  <a:pt x="21600" y="12895"/>
                </a:cubicBezTo>
                <a:lnTo>
                  <a:pt x="0" y="12895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85196" name="Arc 108"/>
          <p:cNvSpPr>
            <a:spLocks/>
          </p:cNvSpPr>
          <p:nvPr/>
        </p:nvSpPr>
        <p:spPr bwMode="auto">
          <a:xfrm flipV="1">
            <a:off x="6151563" y="2855913"/>
            <a:ext cx="2016125" cy="2635250"/>
          </a:xfrm>
          <a:custGeom>
            <a:avLst/>
            <a:gdLst>
              <a:gd name="G0" fmla="+- 0 0 0"/>
              <a:gd name="G1" fmla="+- 20049 0 0"/>
              <a:gd name="G2" fmla="+- 21600 0 0"/>
              <a:gd name="T0" fmla="*/ 8038 w 21600"/>
              <a:gd name="T1" fmla="*/ 0 h 20049"/>
              <a:gd name="T2" fmla="*/ 21600 w 21600"/>
              <a:gd name="T3" fmla="*/ 20049 h 20049"/>
              <a:gd name="T4" fmla="*/ 0 w 21600"/>
              <a:gd name="T5" fmla="*/ 20049 h 20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049" fill="none" extrusionOk="0">
                <a:moveTo>
                  <a:pt x="8037" y="0"/>
                </a:moveTo>
                <a:cubicBezTo>
                  <a:pt x="16230" y="3284"/>
                  <a:pt x="21600" y="11222"/>
                  <a:pt x="21600" y="20049"/>
                </a:cubicBezTo>
              </a:path>
              <a:path w="21600" h="20049" stroke="0" extrusionOk="0">
                <a:moveTo>
                  <a:pt x="8037" y="0"/>
                </a:moveTo>
                <a:cubicBezTo>
                  <a:pt x="16230" y="3284"/>
                  <a:pt x="21600" y="11222"/>
                  <a:pt x="21600" y="20049"/>
                </a:cubicBezTo>
                <a:lnTo>
                  <a:pt x="0" y="20049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85197" name="Arc 109"/>
          <p:cNvSpPr>
            <a:spLocks/>
          </p:cNvSpPr>
          <p:nvPr/>
        </p:nvSpPr>
        <p:spPr bwMode="auto">
          <a:xfrm flipV="1">
            <a:off x="5567363" y="5049838"/>
            <a:ext cx="287337" cy="433387"/>
          </a:xfrm>
          <a:custGeom>
            <a:avLst/>
            <a:gdLst>
              <a:gd name="G0" fmla="+- 0 0 0"/>
              <a:gd name="G1" fmla="+- 10844 0 0"/>
              <a:gd name="G2" fmla="+- 21600 0 0"/>
              <a:gd name="T0" fmla="*/ 18681 w 21600"/>
              <a:gd name="T1" fmla="*/ 0 h 10844"/>
              <a:gd name="T2" fmla="*/ 21600 w 21600"/>
              <a:gd name="T3" fmla="*/ 10844 h 10844"/>
              <a:gd name="T4" fmla="*/ 0 w 21600"/>
              <a:gd name="T5" fmla="*/ 10844 h 10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0844" fill="none" extrusionOk="0">
                <a:moveTo>
                  <a:pt x="18680" y="0"/>
                </a:moveTo>
                <a:cubicBezTo>
                  <a:pt x="20592" y="3294"/>
                  <a:pt x="21600" y="7035"/>
                  <a:pt x="21600" y="10844"/>
                </a:cubicBezTo>
              </a:path>
              <a:path w="21600" h="10844" stroke="0" extrusionOk="0">
                <a:moveTo>
                  <a:pt x="18680" y="0"/>
                </a:moveTo>
                <a:cubicBezTo>
                  <a:pt x="20592" y="3294"/>
                  <a:pt x="21600" y="7035"/>
                  <a:pt x="21600" y="10844"/>
                </a:cubicBezTo>
                <a:lnTo>
                  <a:pt x="0" y="10844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33853" name="Group 110"/>
          <p:cNvGrpSpPr>
            <a:grpSpLocks/>
          </p:cNvGrpSpPr>
          <p:nvPr/>
        </p:nvGrpSpPr>
        <p:grpSpPr bwMode="auto">
          <a:xfrm>
            <a:off x="7167563" y="1404938"/>
            <a:ext cx="1779587" cy="1620837"/>
            <a:chOff x="4515" y="885"/>
            <a:chExt cx="1121" cy="1021"/>
          </a:xfrm>
        </p:grpSpPr>
        <p:sp>
          <p:nvSpPr>
            <p:cNvPr id="33855" name="Rectangle 111"/>
            <p:cNvSpPr>
              <a:spLocks noChangeArrowheads="1"/>
            </p:cNvSpPr>
            <p:nvPr/>
          </p:nvSpPr>
          <p:spPr bwMode="auto">
            <a:xfrm>
              <a:off x="4515" y="1013"/>
              <a:ext cx="1121" cy="766"/>
            </a:xfrm>
            <a:prstGeom prst="rect">
              <a:avLst/>
            </a:prstGeom>
            <a:solidFill>
              <a:srgbClr val="99CC00"/>
            </a:solidFill>
            <a:ln w="762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56" name="Rectangle 112"/>
            <p:cNvSpPr>
              <a:spLocks noChangeArrowheads="1"/>
            </p:cNvSpPr>
            <p:nvPr/>
          </p:nvSpPr>
          <p:spPr bwMode="auto">
            <a:xfrm>
              <a:off x="4707" y="1069"/>
              <a:ext cx="84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57" name="Rectangle 113"/>
            <p:cNvSpPr>
              <a:spLocks noChangeArrowheads="1"/>
            </p:cNvSpPr>
            <p:nvPr/>
          </p:nvSpPr>
          <p:spPr bwMode="auto">
            <a:xfrm>
              <a:off x="4649" y="1118"/>
              <a:ext cx="92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58" name="Rectangle 114"/>
            <p:cNvSpPr>
              <a:spLocks noChangeArrowheads="1"/>
            </p:cNvSpPr>
            <p:nvPr/>
          </p:nvSpPr>
          <p:spPr bwMode="auto">
            <a:xfrm>
              <a:off x="4649" y="1232"/>
              <a:ext cx="95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59" name="Rectangle 115"/>
            <p:cNvSpPr>
              <a:spLocks noChangeArrowheads="1"/>
            </p:cNvSpPr>
            <p:nvPr/>
          </p:nvSpPr>
          <p:spPr bwMode="auto">
            <a:xfrm>
              <a:off x="4660" y="1578"/>
              <a:ext cx="941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60" name="Rectangle 116"/>
            <p:cNvSpPr>
              <a:spLocks noChangeArrowheads="1"/>
            </p:cNvSpPr>
            <p:nvPr/>
          </p:nvSpPr>
          <p:spPr bwMode="auto">
            <a:xfrm>
              <a:off x="4632" y="1510"/>
              <a:ext cx="99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61" name="Rectangle 117"/>
            <p:cNvSpPr>
              <a:spLocks noChangeArrowheads="1"/>
            </p:cNvSpPr>
            <p:nvPr/>
          </p:nvSpPr>
          <p:spPr bwMode="auto">
            <a:xfrm>
              <a:off x="4515" y="1359"/>
              <a:ext cx="1121" cy="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862" name="Line 118"/>
            <p:cNvSpPr>
              <a:spLocks noChangeShapeType="1"/>
            </p:cNvSpPr>
            <p:nvPr/>
          </p:nvSpPr>
          <p:spPr bwMode="auto">
            <a:xfrm>
              <a:off x="4530" y="1404"/>
              <a:ext cx="108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3" name="AutoShape 119"/>
            <p:cNvSpPr>
              <a:spLocks noChangeArrowheads="1"/>
            </p:cNvSpPr>
            <p:nvPr/>
          </p:nvSpPr>
          <p:spPr bwMode="auto">
            <a:xfrm>
              <a:off x="4635" y="1448"/>
              <a:ext cx="277" cy="347"/>
            </a:xfrm>
            <a:custGeom>
              <a:avLst/>
              <a:gdLst>
                <a:gd name="T0" fmla="*/ 139 w 21600"/>
                <a:gd name="T1" fmla="*/ 0 h 21600"/>
                <a:gd name="T2" fmla="*/ 0 w 21600"/>
                <a:gd name="T3" fmla="*/ 160 h 21600"/>
                <a:gd name="T4" fmla="*/ 139 w 21600"/>
                <a:gd name="T5" fmla="*/ 0 h 21600"/>
                <a:gd name="T6" fmla="*/ 277 w 21600"/>
                <a:gd name="T7" fmla="*/ 16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 w 21600"/>
                <a:gd name="T13" fmla="*/ 0 h 21600"/>
                <a:gd name="T14" fmla="*/ 21366 w 21600"/>
                <a:gd name="T15" fmla="*/ 130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" y="9962"/>
                  </a:moveTo>
                  <a:cubicBezTo>
                    <a:pt x="469" y="4339"/>
                    <a:pt x="5160" y="-1"/>
                    <a:pt x="10800" y="-1"/>
                  </a:cubicBezTo>
                  <a:cubicBezTo>
                    <a:pt x="16439" y="-1"/>
                    <a:pt x="21130" y="4339"/>
                    <a:pt x="21567" y="9962"/>
                  </a:cubicBezTo>
                  <a:cubicBezTo>
                    <a:pt x="21130" y="4339"/>
                    <a:pt x="16439" y="0"/>
                    <a:pt x="10799" y="0"/>
                  </a:cubicBezTo>
                  <a:cubicBezTo>
                    <a:pt x="5160" y="0"/>
                    <a:pt x="469" y="4339"/>
                    <a:pt x="32" y="9962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4" name="AutoShape 120"/>
            <p:cNvSpPr>
              <a:spLocks noChangeArrowheads="1"/>
            </p:cNvSpPr>
            <p:nvPr/>
          </p:nvSpPr>
          <p:spPr bwMode="auto">
            <a:xfrm>
              <a:off x="5223" y="1559"/>
              <a:ext cx="277" cy="347"/>
            </a:xfrm>
            <a:custGeom>
              <a:avLst/>
              <a:gdLst>
                <a:gd name="T0" fmla="*/ 139 w 21600"/>
                <a:gd name="T1" fmla="*/ 0 h 21600"/>
                <a:gd name="T2" fmla="*/ 3 w 21600"/>
                <a:gd name="T3" fmla="*/ 136 h 21600"/>
                <a:gd name="T4" fmla="*/ 139 w 21600"/>
                <a:gd name="T5" fmla="*/ 0 h 21600"/>
                <a:gd name="T6" fmla="*/ 274 w 21600"/>
                <a:gd name="T7" fmla="*/ 13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39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50" y="8486"/>
                  </a:moveTo>
                  <a:cubicBezTo>
                    <a:pt x="1337" y="3531"/>
                    <a:pt x="5726" y="-1"/>
                    <a:pt x="10800" y="-1"/>
                  </a:cubicBezTo>
                  <a:cubicBezTo>
                    <a:pt x="15873" y="-1"/>
                    <a:pt x="20262" y="3531"/>
                    <a:pt x="21349" y="8486"/>
                  </a:cubicBezTo>
                  <a:cubicBezTo>
                    <a:pt x="20262" y="3531"/>
                    <a:pt x="15873" y="0"/>
                    <a:pt x="10799" y="0"/>
                  </a:cubicBezTo>
                  <a:cubicBezTo>
                    <a:pt x="5726" y="0"/>
                    <a:pt x="1337" y="3531"/>
                    <a:pt x="250" y="8486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5" name="AutoShape 121"/>
            <p:cNvSpPr>
              <a:spLocks noChangeArrowheads="1"/>
            </p:cNvSpPr>
            <p:nvPr/>
          </p:nvSpPr>
          <p:spPr bwMode="auto">
            <a:xfrm rot="10800000">
              <a:off x="5223" y="885"/>
              <a:ext cx="277" cy="347"/>
            </a:xfrm>
            <a:custGeom>
              <a:avLst/>
              <a:gdLst>
                <a:gd name="T0" fmla="*/ 139 w 21600"/>
                <a:gd name="T1" fmla="*/ 0 h 21600"/>
                <a:gd name="T2" fmla="*/ 3 w 21600"/>
                <a:gd name="T3" fmla="*/ 138 h 21600"/>
                <a:gd name="T4" fmla="*/ 139 w 21600"/>
                <a:gd name="T5" fmla="*/ 0 h 21600"/>
                <a:gd name="T6" fmla="*/ 274 w 21600"/>
                <a:gd name="T7" fmla="*/ 13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5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28" y="8591"/>
                  </a:moveTo>
                  <a:cubicBezTo>
                    <a:pt x="1274" y="3585"/>
                    <a:pt x="5686" y="-1"/>
                    <a:pt x="10800" y="-1"/>
                  </a:cubicBezTo>
                  <a:cubicBezTo>
                    <a:pt x="15913" y="-1"/>
                    <a:pt x="20325" y="3585"/>
                    <a:pt x="21371" y="8591"/>
                  </a:cubicBezTo>
                  <a:cubicBezTo>
                    <a:pt x="20325" y="3585"/>
                    <a:pt x="15913" y="0"/>
                    <a:pt x="10799" y="0"/>
                  </a:cubicBezTo>
                  <a:cubicBezTo>
                    <a:pt x="5686" y="0"/>
                    <a:pt x="1274" y="3585"/>
                    <a:pt x="228" y="8591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6" name="AutoShape 122"/>
            <p:cNvSpPr>
              <a:spLocks noChangeArrowheads="1"/>
            </p:cNvSpPr>
            <p:nvPr/>
          </p:nvSpPr>
          <p:spPr bwMode="auto">
            <a:xfrm rot="10800000">
              <a:off x="4640" y="988"/>
              <a:ext cx="277" cy="349"/>
            </a:xfrm>
            <a:custGeom>
              <a:avLst/>
              <a:gdLst>
                <a:gd name="T0" fmla="*/ 139 w 21600"/>
                <a:gd name="T1" fmla="*/ 0 h 21600"/>
                <a:gd name="T2" fmla="*/ 2 w 21600"/>
                <a:gd name="T3" fmla="*/ 148 h 21600"/>
                <a:gd name="T4" fmla="*/ 139 w 21600"/>
                <a:gd name="T5" fmla="*/ 0 h 21600"/>
                <a:gd name="T6" fmla="*/ 275 w 21600"/>
                <a:gd name="T7" fmla="*/ 14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8 w 21600"/>
                <a:gd name="T13" fmla="*/ 0 h 21600"/>
                <a:gd name="T14" fmla="*/ 21522 w 21600"/>
                <a:gd name="T15" fmla="*/ 121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0" y="9188"/>
                  </a:moveTo>
                  <a:cubicBezTo>
                    <a:pt x="917" y="3906"/>
                    <a:pt x="5457" y="-1"/>
                    <a:pt x="10800" y="-1"/>
                  </a:cubicBezTo>
                  <a:cubicBezTo>
                    <a:pt x="16142" y="-1"/>
                    <a:pt x="20682" y="3906"/>
                    <a:pt x="21479" y="9188"/>
                  </a:cubicBezTo>
                  <a:cubicBezTo>
                    <a:pt x="20682" y="3906"/>
                    <a:pt x="16142" y="0"/>
                    <a:pt x="10799" y="0"/>
                  </a:cubicBezTo>
                  <a:cubicBezTo>
                    <a:pt x="5457" y="0"/>
                    <a:pt x="917" y="3906"/>
                    <a:pt x="120" y="9188"/>
                  </a:cubicBez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7" name="Line 123"/>
            <p:cNvSpPr>
              <a:spLocks noChangeShapeType="1"/>
            </p:cNvSpPr>
            <p:nvPr/>
          </p:nvSpPr>
          <p:spPr bwMode="auto">
            <a:xfrm rot="-1020000">
              <a:off x="4916" y="1568"/>
              <a:ext cx="0" cy="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8" name="Line 124"/>
            <p:cNvSpPr>
              <a:spLocks noChangeShapeType="1"/>
            </p:cNvSpPr>
            <p:nvPr/>
          </p:nvSpPr>
          <p:spPr bwMode="auto">
            <a:xfrm rot="-1020000">
              <a:off x="5499" y="1653"/>
              <a:ext cx="0" cy="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9" name="Line 125"/>
            <p:cNvSpPr>
              <a:spLocks noChangeShapeType="1"/>
            </p:cNvSpPr>
            <p:nvPr/>
          </p:nvSpPr>
          <p:spPr bwMode="auto">
            <a:xfrm rot="-9780000">
              <a:off x="5498" y="1052"/>
              <a:ext cx="0" cy="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0" name="Line 126"/>
            <p:cNvSpPr>
              <a:spLocks noChangeShapeType="1"/>
            </p:cNvSpPr>
            <p:nvPr/>
          </p:nvSpPr>
          <p:spPr bwMode="auto">
            <a:xfrm rot="-9780000">
              <a:off x="4917" y="1147"/>
              <a:ext cx="0" cy="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5215" name="Text Box 127"/>
          <p:cNvSpPr txBox="1">
            <a:spLocks noChangeArrowheads="1"/>
          </p:cNvSpPr>
          <p:nvPr/>
        </p:nvSpPr>
        <p:spPr bwMode="auto">
          <a:xfrm>
            <a:off x="7451725" y="6437313"/>
            <a:ext cx="1728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CH" sz="1400">
                <a:cs typeface="+mn-cs"/>
              </a:rPr>
              <a:t>Jaeger et al. (2005)</a:t>
            </a:r>
          </a:p>
        </p:txBody>
      </p:sp>
    </p:spTree>
    <p:extLst>
      <p:ext uri="{BB962C8B-B14F-4D97-AF65-F5344CB8AC3E}">
        <p14:creationId xmlns:p14="http://schemas.microsoft.com/office/powerpoint/2010/main" val="2369361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987" y="1347788"/>
            <a:ext cx="8507413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Serious problems with earlier methods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New method: </a:t>
            </a:r>
            <a:r>
              <a:rPr lang="en-US" sz="2800" dirty="0" smtClean="0">
                <a:solidFill>
                  <a:srgbClr val="FFC229"/>
                </a:solidFill>
                <a:latin typeface="Calibri" panose="020F0502020204030204" pitchFamily="34" charset="0"/>
              </a:rPr>
              <a:t>effective mesh size</a:t>
            </a:r>
            <a:r>
              <a:rPr lang="en-US" sz="2800" dirty="0" smtClean="0">
                <a:latin typeface="Calibri" panose="020F0502020204030204" pitchFamily="34" charset="0"/>
              </a:rPr>
              <a:t>,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C229"/>
                </a:solidFill>
                <a:latin typeface="Calibri" panose="020F0502020204030204" pitchFamily="34" charset="0"/>
              </a:rPr>
              <a:t>m</a:t>
            </a:r>
            <a:r>
              <a:rPr lang="en-US" sz="2800" baseline="-25000" dirty="0" err="1" smtClean="0">
                <a:solidFill>
                  <a:srgbClr val="FFC229"/>
                </a:solidFill>
                <a:latin typeface="Calibri" panose="020F0502020204030204" pitchFamily="34" charset="0"/>
              </a:rPr>
              <a:t>eff</a:t>
            </a:r>
            <a:r>
              <a:rPr lang="en-US" sz="2800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Probability that </a:t>
            </a:r>
            <a:r>
              <a:rPr lang="en-CA" sz="2800" dirty="0" smtClean="0">
                <a:latin typeface="Calibri" panose="020F0502020204030204" pitchFamily="34" charset="0"/>
              </a:rPr>
              <a:t>two randomly chosen points in the landscape will be in the same patch</a:t>
            </a:r>
            <a:r>
              <a:rPr lang="en-US" sz="2800" dirty="0" smtClean="0">
                <a:latin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105000"/>
              </a:lnSpc>
              <a:defRPr/>
            </a:pPr>
            <a:r>
              <a:rPr lang="en-US" sz="2800" i="1" dirty="0" err="1" smtClean="0">
                <a:solidFill>
                  <a:srgbClr val="FFC229"/>
                </a:solidFill>
                <a:latin typeface="Calibri" panose="020F0502020204030204" pitchFamily="34" charset="0"/>
              </a:rPr>
              <a:t>m</a:t>
            </a:r>
            <a:r>
              <a:rPr lang="en-US" sz="2800" baseline="-25000" dirty="0" err="1" smtClean="0">
                <a:solidFill>
                  <a:srgbClr val="FFC229"/>
                </a:solidFill>
                <a:latin typeface="Calibri" panose="020F0502020204030204" pitchFamily="34" charset="0"/>
              </a:rPr>
              <a:t>eff</a:t>
            </a:r>
            <a:r>
              <a:rPr lang="en-US" sz="2800" dirty="0" smtClean="0">
                <a:solidFill>
                  <a:srgbClr val="FFC229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</a:rPr>
              <a:t>has been included in the program F</a:t>
            </a:r>
            <a:r>
              <a:rPr lang="en-US" sz="2400" dirty="0" smtClean="0">
                <a:latin typeface="Calibri" panose="020F0502020204030204" pitchFamily="34" charset="0"/>
              </a:rPr>
              <a:t>RAGSTATS</a:t>
            </a:r>
            <a:r>
              <a:rPr lang="en-US" sz="2800" dirty="0" smtClean="0">
                <a:latin typeface="Calibri" panose="020F0502020204030204" pitchFamily="34" charset="0"/>
              </a:rPr>
              <a:t> (available from the www)</a:t>
            </a:r>
          </a:p>
        </p:txBody>
      </p:sp>
      <p:sp>
        <p:nvSpPr>
          <p:cNvPr id="599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C229"/>
                </a:solidFill>
                <a:latin typeface="Arial" charset="0"/>
                <a:cs typeface="+mj-cs"/>
              </a:rPr>
              <a:t>How to measure the degree of</a:t>
            </a:r>
            <a:br>
              <a:rPr lang="en-US" sz="3200" dirty="0" smtClean="0">
                <a:solidFill>
                  <a:srgbClr val="FFC229"/>
                </a:solidFill>
                <a:latin typeface="Arial" charset="0"/>
                <a:cs typeface="+mj-cs"/>
              </a:rPr>
            </a:br>
            <a:r>
              <a:rPr lang="en-US" sz="3200" dirty="0" smtClean="0">
                <a:solidFill>
                  <a:srgbClr val="FFC229"/>
                </a:solidFill>
                <a:latin typeface="Arial" charset="0"/>
                <a:cs typeface="+mj-cs"/>
              </a:rPr>
              <a:t> landscape fragmentation?</a:t>
            </a:r>
          </a:p>
        </p:txBody>
      </p:sp>
      <p:sp>
        <p:nvSpPr>
          <p:cNvPr id="599044" name="Text Box 4"/>
          <p:cNvSpPr txBox="1">
            <a:spLocks noChangeArrowheads="1"/>
          </p:cNvSpPr>
          <p:nvPr/>
        </p:nvSpPr>
        <p:spPr bwMode="auto">
          <a:xfrm>
            <a:off x="5843588" y="4481513"/>
            <a:ext cx="290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Jaeger (2000), </a:t>
            </a:r>
          </a:p>
          <a:p>
            <a:pPr>
              <a:defRPr/>
            </a:pPr>
            <a:r>
              <a:rPr lang="en-US" sz="1800" i="1">
                <a:cs typeface="+mn-cs"/>
              </a:rPr>
              <a:t>Landscape Ecology </a:t>
            </a:r>
            <a:r>
              <a:rPr lang="en-US" sz="1800">
                <a:cs typeface="+mn-cs"/>
              </a:rPr>
              <a:t>15</a:t>
            </a: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896937" y="3340712"/>
            <a:ext cx="1808163" cy="1758950"/>
          </a:xfrm>
          <a:prstGeom prst="rect">
            <a:avLst/>
          </a:prstGeom>
          <a:solidFill>
            <a:srgbClr val="99CC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46" name="Rectangle 6"/>
          <p:cNvSpPr>
            <a:spLocks noChangeArrowheads="1"/>
          </p:cNvSpPr>
          <p:nvPr/>
        </p:nvSpPr>
        <p:spPr bwMode="auto">
          <a:xfrm>
            <a:off x="903287" y="4228124"/>
            <a:ext cx="1808163" cy="9525"/>
          </a:xfrm>
          <a:prstGeom prst="rect">
            <a:avLst/>
          </a:prstGeom>
          <a:solidFill>
            <a:srgbClr val="080808"/>
          </a:solidFill>
          <a:ln w="9525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47" name="Rectangle 7"/>
          <p:cNvSpPr>
            <a:spLocks noChangeArrowheads="1"/>
          </p:cNvSpPr>
          <p:nvPr/>
        </p:nvSpPr>
        <p:spPr bwMode="auto">
          <a:xfrm>
            <a:off x="1808162" y="3340712"/>
            <a:ext cx="9525" cy="887412"/>
          </a:xfrm>
          <a:prstGeom prst="rect">
            <a:avLst/>
          </a:prstGeom>
          <a:solidFill>
            <a:srgbClr val="080808"/>
          </a:solidFill>
          <a:ln w="9525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375" name="Rectangle 8"/>
          <p:cNvSpPr>
            <a:spLocks noChangeArrowheads="1"/>
          </p:cNvSpPr>
          <p:nvPr/>
        </p:nvSpPr>
        <p:spPr bwMode="auto">
          <a:xfrm>
            <a:off x="898525" y="3342299"/>
            <a:ext cx="1806575" cy="1755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8376" name="Line 9"/>
          <p:cNvSpPr>
            <a:spLocks noChangeShapeType="1"/>
          </p:cNvSpPr>
          <p:nvPr/>
        </p:nvSpPr>
        <p:spPr bwMode="auto">
          <a:xfrm>
            <a:off x="857250" y="4210662"/>
            <a:ext cx="1920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Freeform 10"/>
          <p:cNvSpPr>
            <a:spLocks/>
          </p:cNvSpPr>
          <p:nvPr/>
        </p:nvSpPr>
        <p:spPr bwMode="auto">
          <a:xfrm>
            <a:off x="877887" y="4210662"/>
            <a:ext cx="1862138" cy="28575"/>
          </a:xfrm>
          <a:custGeom>
            <a:avLst/>
            <a:gdLst>
              <a:gd name="T0" fmla="*/ 0 w 4520"/>
              <a:gd name="T1" fmla="*/ 5715 h 45"/>
              <a:gd name="T2" fmla="*/ 0 w 4520"/>
              <a:gd name="T3" fmla="*/ 28575 h 45"/>
              <a:gd name="T4" fmla="*/ 1862138 w 4520"/>
              <a:gd name="T5" fmla="*/ 22860 h 45"/>
              <a:gd name="T6" fmla="*/ 1862138 w 4520"/>
              <a:gd name="T7" fmla="*/ 0 h 45"/>
              <a:gd name="T8" fmla="*/ 0 w 4520"/>
              <a:gd name="T9" fmla="*/ 5715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0" h="45">
                <a:moveTo>
                  <a:pt x="0" y="9"/>
                </a:moveTo>
                <a:lnTo>
                  <a:pt x="0" y="45"/>
                </a:lnTo>
                <a:lnTo>
                  <a:pt x="4520" y="36"/>
                </a:lnTo>
                <a:lnTo>
                  <a:pt x="4520" y="0"/>
                </a:lnTo>
                <a:lnTo>
                  <a:pt x="0" y="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Line 11"/>
          <p:cNvSpPr>
            <a:spLocks noChangeShapeType="1"/>
          </p:cNvSpPr>
          <p:nvPr/>
        </p:nvSpPr>
        <p:spPr bwMode="auto">
          <a:xfrm>
            <a:off x="835025" y="4237649"/>
            <a:ext cx="1920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9" name="Line 12"/>
          <p:cNvSpPr>
            <a:spLocks noChangeShapeType="1"/>
          </p:cNvSpPr>
          <p:nvPr/>
        </p:nvSpPr>
        <p:spPr bwMode="auto">
          <a:xfrm flipH="1" flipV="1">
            <a:off x="1798637" y="3302612"/>
            <a:ext cx="0" cy="900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0" name="Freeform 13"/>
          <p:cNvSpPr>
            <a:spLocks/>
          </p:cNvSpPr>
          <p:nvPr/>
        </p:nvSpPr>
        <p:spPr bwMode="auto">
          <a:xfrm rot="-5400000">
            <a:off x="1362075" y="3751874"/>
            <a:ext cx="903287" cy="30163"/>
          </a:xfrm>
          <a:custGeom>
            <a:avLst/>
            <a:gdLst>
              <a:gd name="T0" fmla="*/ 0 w 4520"/>
              <a:gd name="T1" fmla="*/ 6033 h 45"/>
              <a:gd name="T2" fmla="*/ 0 w 4520"/>
              <a:gd name="T3" fmla="*/ 30163 h 45"/>
              <a:gd name="T4" fmla="*/ 903287 w 4520"/>
              <a:gd name="T5" fmla="*/ 24130 h 45"/>
              <a:gd name="T6" fmla="*/ 903287 w 4520"/>
              <a:gd name="T7" fmla="*/ 0 h 45"/>
              <a:gd name="T8" fmla="*/ 0 w 4520"/>
              <a:gd name="T9" fmla="*/ 6033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0" h="45">
                <a:moveTo>
                  <a:pt x="0" y="9"/>
                </a:moveTo>
                <a:lnTo>
                  <a:pt x="0" y="45"/>
                </a:lnTo>
                <a:lnTo>
                  <a:pt x="4520" y="36"/>
                </a:lnTo>
                <a:lnTo>
                  <a:pt x="4520" y="0"/>
                </a:lnTo>
                <a:lnTo>
                  <a:pt x="0" y="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Line 14"/>
          <p:cNvSpPr>
            <a:spLocks noChangeShapeType="1"/>
          </p:cNvSpPr>
          <p:nvPr/>
        </p:nvSpPr>
        <p:spPr bwMode="auto">
          <a:xfrm flipH="1" flipV="1">
            <a:off x="1828800" y="3305787"/>
            <a:ext cx="0" cy="900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5" name="Oval 15"/>
          <p:cNvSpPr>
            <a:spLocks noChangeArrowheads="1"/>
          </p:cNvSpPr>
          <p:nvPr/>
        </p:nvSpPr>
        <p:spPr bwMode="auto">
          <a:xfrm>
            <a:off x="1123950" y="3634399"/>
            <a:ext cx="71437" cy="7143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56" name="Oval 16"/>
          <p:cNvSpPr>
            <a:spLocks noChangeArrowheads="1"/>
          </p:cNvSpPr>
          <p:nvPr/>
        </p:nvSpPr>
        <p:spPr bwMode="auto">
          <a:xfrm>
            <a:off x="1517650" y="4018574"/>
            <a:ext cx="71437" cy="7143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57" name="Freeform 17"/>
          <p:cNvSpPr>
            <a:spLocks/>
          </p:cNvSpPr>
          <p:nvPr/>
        </p:nvSpPr>
        <p:spPr bwMode="auto">
          <a:xfrm>
            <a:off x="1195387" y="3734412"/>
            <a:ext cx="287338" cy="288925"/>
          </a:xfrm>
          <a:custGeom>
            <a:avLst/>
            <a:gdLst>
              <a:gd name="T0" fmla="*/ 0 w 181"/>
              <a:gd name="T1" fmla="*/ 0 h 182"/>
              <a:gd name="T2" fmla="*/ 45 w 181"/>
              <a:gd name="T3" fmla="*/ 91 h 182"/>
              <a:gd name="T4" fmla="*/ 136 w 181"/>
              <a:gd name="T5" fmla="*/ 46 h 182"/>
              <a:gd name="T6" fmla="*/ 136 w 181"/>
              <a:gd name="T7" fmla="*/ 136 h 182"/>
              <a:gd name="T8" fmla="*/ 181 w 181"/>
              <a:gd name="T9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" h="182">
                <a:moveTo>
                  <a:pt x="0" y="0"/>
                </a:moveTo>
                <a:cubicBezTo>
                  <a:pt x="11" y="41"/>
                  <a:pt x="22" y="83"/>
                  <a:pt x="45" y="91"/>
                </a:cubicBezTo>
                <a:cubicBezTo>
                  <a:pt x="68" y="99"/>
                  <a:pt x="121" y="39"/>
                  <a:pt x="136" y="46"/>
                </a:cubicBezTo>
                <a:cubicBezTo>
                  <a:pt x="151" y="53"/>
                  <a:pt x="129" y="113"/>
                  <a:pt x="136" y="136"/>
                </a:cubicBezTo>
                <a:cubicBezTo>
                  <a:pt x="143" y="159"/>
                  <a:pt x="162" y="170"/>
                  <a:pt x="181" y="182"/>
                </a:cubicBezTo>
              </a:path>
            </a:pathLst>
          </a:custGeom>
          <a:noFill/>
          <a:ln w="12700" cmpd="sng">
            <a:solidFill>
              <a:schemeClr val="bg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58" name="Rectangle 18"/>
          <p:cNvSpPr>
            <a:spLocks noChangeArrowheads="1"/>
          </p:cNvSpPr>
          <p:nvPr/>
        </p:nvSpPr>
        <p:spPr bwMode="auto">
          <a:xfrm>
            <a:off x="3498850" y="3347062"/>
            <a:ext cx="1808162" cy="1758950"/>
          </a:xfrm>
          <a:prstGeom prst="rect">
            <a:avLst/>
          </a:prstGeom>
          <a:solidFill>
            <a:srgbClr val="99CC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3495675" y="4228124"/>
            <a:ext cx="1808162" cy="9525"/>
          </a:xfrm>
          <a:prstGeom prst="rect">
            <a:avLst/>
          </a:prstGeom>
          <a:solidFill>
            <a:srgbClr val="080808"/>
          </a:solidFill>
          <a:ln w="9525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4400550" y="3340712"/>
            <a:ext cx="9525" cy="887412"/>
          </a:xfrm>
          <a:prstGeom prst="rect">
            <a:avLst/>
          </a:prstGeom>
          <a:solidFill>
            <a:srgbClr val="080808"/>
          </a:solidFill>
          <a:ln w="9525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388" name="Rectangle 21"/>
          <p:cNvSpPr>
            <a:spLocks noChangeArrowheads="1"/>
          </p:cNvSpPr>
          <p:nvPr/>
        </p:nvSpPr>
        <p:spPr bwMode="auto">
          <a:xfrm>
            <a:off x="3490912" y="3342299"/>
            <a:ext cx="1809750" cy="176053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8389" name="Line 22"/>
          <p:cNvSpPr>
            <a:spLocks noChangeShapeType="1"/>
          </p:cNvSpPr>
          <p:nvPr/>
        </p:nvSpPr>
        <p:spPr bwMode="auto">
          <a:xfrm>
            <a:off x="3449637" y="4210662"/>
            <a:ext cx="1920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0" name="Freeform 23"/>
          <p:cNvSpPr>
            <a:spLocks/>
          </p:cNvSpPr>
          <p:nvPr/>
        </p:nvSpPr>
        <p:spPr bwMode="auto">
          <a:xfrm>
            <a:off x="3470275" y="4210662"/>
            <a:ext cx="1862137" cy="28575"/>
          </a:xfrm>
          <a:custGeom>
            <a:avLst/>
            <a:gdLst>
              <a:gd name="T0" fmla="*/ 0 w 4520"/>
              <a:gd name="T1" fmla="*/ 5715 h 45"/>
              <a:gd name="T2" fmla="*/ 0 w 4520"/>
              <a:gd name="T3" fmla="*/ 28575 h 45"/>
              <a:gd name="T4" fmla="*/ 1862137 w 4520"/>
              <a:gd name="T5" fmla="*/ 22860 h 45"/>
              <a:gd name="T6" fmla="*/ 1862137 w 4520"/>
              <a:gd name="T7" fmla="*/ 0 h 45"/>
              <a:gd name="T8" fmla="*/ 0 w 4520"/>
              <a:gd name="T9" fmla="*/ 5715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0" h="45">
                <a:moveTo>
                  <a:pt x="0" y="9"/>
                </a:moveTo>
                <a:lnTo>
                  <a:pt x="0" y="45"/>
                </a:lnTo>
                <a:lnTo>
                  <a:pt x="4520" y="36"/>
                </a:lnTo>
                <a:lnTo>
                  <a:pt x="4520" y="0"/>
                </a:lnTo>
                <a:lnTo>
                  <a:pt x="0" y="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1" name="Line 24"/>
          <p:cNvSpPr>
            <a:spLocks noChangeShapeType="1"/>
          </p:cNvSpPr>
          <p:nvPr/>
        </p:nvSpPr>
        <p:spPr bwMode="auto">
          <a:xfrm>
            <a:off x="3427412" y="4237649"/>
            <a:ext cx="1920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2" name="Line 25"/>
          <p:cNvSpPr>
            <a:spLocks noChangeShapeType="1"/>
          </p:cNvSpPr>
          <p:nvPr/>
        </p:nvSpPr>
        <p:spPr bwMode="auto">
          <a:xfrm flipH="1" flipV="1">
            <a:off x="4391025" y="3302612"/>
            <a:ext cx="0" cy="900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3" name="Freeform 26"/>
          <p:cNvSpPr>
            <a:spLocks/>
          </p:cNvSpPr>
          <p:nvPr/>
        </p:nvSpPr>
        <p:spPr bwMode="auto">
          <a:xfrm rot="-5400000">
            <a:off x="3954462" y="3751875"/>
            <a:ext cx="903287" cy="30162"/>
          </a:xfrm>
          <a:custGeom>
            <a:avLst/>
            <a:gdLst>
              <a:gd name="T0" fmla="*/ 0 w 4520"/>
              <a:gd name="T1" fmla="*/ 6032 h 45"/>
              <a:gd name="T2" fmla="*/ 0 w 4520"/>
              <a:gd name="T3" fmla="*/ 30162 h 45"/>
              <a:gd name="T4" fmla="*/ 903287 w 4520"/>
              <a:gd name="T5" fmla="*/ 24130 h 45"/>
              <a:gd name="T6" fmla="*/ 903287 w 4520"/>
              <a:gd name="T7" fmla="*/ 0 h 45"/>
              <a:gd name="T8" fmla="*/ 0 w 4520"/>
              <a:gd name="T9" fmla="*/ 6032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0" h="45">
                <a:moveTo>
                  <a:pt x="0" y="9"/>
                </a:moveTo>
                <a:lnTo>
                  <a:pt x="0" y="45"/>
                </a:lnTo>
                <a:lnTo>
                  <a:pt x="4520" y="36"/>
                </a:lnTo>
                <a:lnTo>
                  <a:pt x="4520" y="0"/>
                </a:lnTo>
                <a:lnTo>
                  <a:pt x="0" y="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4" name="Line 27"/>
          <p:cNvSpPr>
            <a:spLocks noChangeShapeType="1"/>
          </p:cNvSpPr>
          <p:nvPr/>
        </p:nvSpPr>
        <p:spPr bwMode="auto">
          <a:xfrm flipH="1" flipV="1">
            <a:off x="4421187" y="3305787"/>
            <a:ext cx="0" cy="900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68" name="Oval 28"/>
          <p:cNvSpPr>
            <a:spLocks noChangeArrowheads="1"/>
          </p:cNvSpPr>
          <p:nvPr/>
        </p:nvSpPr>
        <p:spPr bwMode="auto">
          <a:xfrm>
            <a:off x="3859212" y="3662974"/>
            <a:ext cx="71438" cy="7143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69" name="Oval 29"/>
          <p:cNvSpPr>
            <a:spLocks noChangeArrowheads="1"/>
          </p:cNvSpPr>
          <p:nvPr/>
        </p:nvSpPr>
        <p:spPr bwMode="auto">
          <a:xfrm>
            <a:off x="4724400" y="4671037"/>
            <a:ext cx="71437" cy="7143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70" name="Freeform 30"/>
          <p:cNvSpPr>
            <a:spLocks/>
          </p:cNvSpPr>
          <p:nvPr/>
        </p:nvSpPr>
        <p:spPr bwMode="auto">
          <a:xfrm>
            <a:off x="3763962" y="3734412"/>
            <a:ext cx="384175" cy="433387"/>
          </a:xfrm>
          <a:custGeom>
            <a:avLst/>
            <a:gdLst>
              <a:gd name="T0" fmla="*/ 60 w 242"/>
              <a:gd name="T1" fmla="*/ 0 h 273"/>
              <a:gd name="T2" fmla="*/ 15 w 242"/>
              <a:gd name="T3" fmla="*/ 136 h 273"/>
              <a:gd name="T4" fmla="*/ 151 w 242"/>
              <a:gd name="T5" fmla="*/ 182 h 273"/>
              <a:gd name="T6" fmla="*/ 242 w 242"/>
              <a:gd name="T7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2" h="273">
                <a:moveTo>
                  <a:pt x="60" y="0"/>
                </a:moveTo>
                <a:cubicBezTo>
                  <a:pt x="30" y="53"/>
                  <a:pt x="0" y="106"/>
                  <a:pt x="15" y="136"/>
                </a:cubicBezTo>
                <a:cubicBezTo>
                  <a:pt x="30" y="166"/>
                  <a:pt x="113" y="159"/>
                  <a:pt x="151" y="182"/>
                </a:cubicBezTo>
                <a:cubicBezTo>
                  <a:pt x="189" y="205"/>
                  <a:pt x="227" y="258"/>
                  <a:pt x="242" y="273"/>
                </a:cubicBezTo>
              </a:path>
            </a:pathLst>
          </a:custGeom>
          <a:noFill/>
          <a:ln w="12700" cmpd="sng">
            <a:solidFill>
              <a:schemeClr val="bg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71" name="Line 31"/>
          <p:cNvSpPr>
            <a:spLocks noChangeShapeType="1"/>
          </p:cNvSpPr>
          <p:nvPr/>
        </p:nvSpPr>
        <p:spPr bwMode="auto">
          <a:xfrm flipH="1">
            <a:off x="4160837" y="4094774"/>
            <a:ext cx="14287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99072" name="Line 32"/>
          <p:cNvSpPr>
            <a:spLocks noChangeShapeType="1"/>
          </p:cNvSpPr>
          <p:nvPr/>
        </p:nvSpPr>
        <p:spPr bwMode="auto">
          <a:xfrm>
            <a:off x="4160837" y="4094774"/>
            <a:ext cx="14287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  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74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_DATA\Dropbox\Urban sprawl in Europe-exchange\Calculations from GISAT\EEAMapsUrbanSprawl2006_Grid1km\EEA_MAP_Benelux_WUP_naturalBreaksJenks10_300DPI_G1_cities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729" y="1001524"/>
            <a:ext cx="701357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4594" y="1086649"/>
            <a:ext cx="5039494" cy="1296144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Urban Sprawl Monitoring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bg1"/>
                </a:solidFill>
                <a:latin typeface="Cambria" pitchFamily="18" charset="0"/>
              </a:rPr>
              <a:t>Indikátor Urban </a:t>
            </a:r>
            <a:r>
              <a:rPr lang="cs-CZ" sz="2400" dirty="0" err="1" smtClean="0">
                <a:solidFill>
                  <a:schemeClr val="bg1"/>
                </a:solidFill>
                <a:latin typeface="Cambria" pitchFamily="18" charset="0"/>
              </a:rPr>
              <a:t>Sprawl</a:t>
            </a:r>
            <a:r>
              <a:rPr lang="cs-CZ" sz="2400" dirty="0" smtClean="0">
                <a:solidFill>
                  <a:schemeClr val="bg1"/>
                </a:solidFill>
                <a:latin typeface="Cambria" pitchFamily="18" charset="0"/>
              </a:rPr>
              <a:t>    Množství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/</a:t>
            </a:r>
            <a:r>
              <a:rPr lang="cs-CZ" sz="2400" dirty="0" smtClean="0">
                <a:solidFill>
                  <a:schemeClr val="bg1"/>
                </a:solidFill>
                <a:latin typeface="Cambria" pitchFamily="18" charset="0"/>
              </a:rPr>
              <a:t>Kompozice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/</a:t>
            </a:r>
            <a:r>
              <a:rPr lang="cs-CZ" dirty="0" smtClean="0">
                <a:solidFill>
                  <a:schemeClr val="bg1"/>
                </a:solidFill>
                <a:latin typeface="Cambria" pitchFamily="18" charset="0"/>
              </a:rPr>
              <a:t>Využití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221887"/>
            <a:ext cx="2890477" cy="197733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6570" y="947614"/>
            <a:ext cx="2325065" cy="3274273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428" y="2517587"/>
            <a:ext cx="2592388" cy="381158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/>
            <a:ext uri="{AF507438-7753-43e0-B8FC-AC1667EBCBE1}"/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7504" y="6381328"/>
            <a:ext cx="4104457" cy="21544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Source: </a:t>
            </a:r>
            <a:r>
              <a:rPr lang="cs-CZ" sz="800" b="0" i="1" dirty="0" smtClean="0">
                <a:solidFill>
                  <a:srgbClr val="002060"/>
                </a:solidFill>
              </a:rPr>
              <a:t>ET</a:t>
            </a:r>
            <a:r>
              <a:rPr lang="en-US" sz="800" b="0" i="1" dirty="0" smtClean="0">
                <a:solidFill>
                  <a:srgbClr val="002060"/>
                </a:solidFill>
              </a:rPr>
              <a:t>C</a:t>
            </a:r>
            <a:r>
              <a:rPr lang="cs-CZ" sz="800" b="0" i="1" dirty="0" smtClean="0">
                <a:solidFill>
                  <a:srgbClr val="002060"/>
                </a:solidFill>
              </a:rPr>
              <a:t>SIA</a:t>
            </a:r>
            <a:r>
              <a:rPr lang="cs-CZ" sz="800" b="0" i="1" dirty="0">
                <a:solidFill>
                  <a:srgbClr val="002060"/>
                </a:solidFill>
              </a:rPr>
              <a:t>: EEA/FOEN study Urban Sprawl in Europe </a:t>
            </a:r>
            <a:r>
              <a:rPr lang="cs-CZ" sz="800" b="0" i="1" dirty="0" smtClean="0">
                <a:solidFill>
                  <a:srgbClr val="002060"/>
                </a:solidFill>
              </a:rPr>
              <a:t>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2014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9725" y="4110985"/>
            <a:ext cx="384042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12775"/>
            <a:ext cx="9144001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Šipka doprava 12"/>
          <p:cNvSpPr/>
          <p:nvPr/>
        </p:nvSpPr>
        <p:spPr bwMode="auto">
          <a:xfrm>
            <a:off x="4067945" y="980728"/>
            <a:ext cx="936104" cy="5877272"/>
          </a:xfrm>
          <a:prstGeom prst="rightArrow">
            <a:avLst>
              <a:gd name="adj1" fmla="val 50000"/>
              <a:gd name="adj2" fmla="val 49096"/>
            </a:avLst>
          </a:prstGeom>
          <a:gradFill rotWithShape="1">
            <a:gsLst>
              <a:gs pos="23000">
                <a:schemeClr val="bg1">
                  <a:alpha val="0"/>
                </a:schemeClr>
              </a:gs>
              <a:gs pos="100000">
                <a:srgbClr val="B4D79D"/>
              </a:gs>
            </a:gsLst>
            <a:lin ang="0" scaled="1"/>
          </a:gradFill>
          <a:ln>
            <a:noFill/>
          </a:ln>
          <a:effectLst/>
          <a:extLst/>
        </p:spPr>
        <p:txBody>
          <a:bodyPr lIns="90000" tIns="46800" rIns="90000" bIns="46800" anchor="ctr"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5127" name="Rectangle 3"/>
          <p:cNvSpPr>
            <a:spLocks noChangeArrowheads="1"/>
          </p:cNvSpPr>
          <p:nvPr/>
        </p:nvSpPr>
        <p:spPr bwMode="auto">
          <a:xfrm>
            <a:off x="0" y="2216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2400">
              <a:latin typeface="Times New Roman" panose="02020603050405020304" pitchFamily="18" charset="0"/>
            </a:endParaRPr>
          </a:p>
        </p:txBody>
      </p:sp>
      <p:sp>
        <p:nvSpPr>
          <p:cNvPr id="5128" name="Rectangle 5"/>
          <p:cNvSpPr>
            <a:spLocks noChangeArrowheads="1"/>
          </p:cNvSpPr>
          <p:nvPr/>
        </p:nvSpPr>
        <p:spPr bwMode="auto">
          <a:xfrm>
            <a:off x="0" y="43656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900">
                <a:latin typeface="Times New Roman" panose="02020603050405020304" pitchFamily="18" charset="0"/>
              </a:rPr>
              <a:t> </a:t>
            </a:r>
            <a:endParaRPr lang="es-E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35" y="909422"/>
            <a:ext cx="9172335" cy="517263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4594" y="1086649"/>
            <a:ext cx="5039494" cy="1296144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Urban Sprawl Monitoring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  Amount/Dispersion/Utility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7504" y="6381328"/>
            <a:ext cx="4104457" cy="21544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Source: </a:t>
            </a:r>
            <a:r>
              <a:rPr lang="cs-CZ" sz="800" b="0" i="1" dirty="0" smtClean="0">
                <a:solidFill>
                  <a:srgbClr val="002060"/>
                </a:solidFill>
              </a:rPr>
              <a:t>ET</a:t>
            </a:r>
            <a:r>
              <a:rPr lang="en-US" sz="800" b="0" i="1" dirty="0" smtClean="0">
                <a:solidFill>
                  <a:srgbClr val="002060"/>
                </a:solidFill>
              </a:rPr>
              <a:t>C</a:t>
            </a:r>
            <a:r>
              <a:rPr lang="cs-CZ" sz="800" b="0" i="1" dirty="0" smtClean="0">
                <a:solidFill>
                  <a:srgbClr val="002060"/>
                </a:solidFill>
              </a:rPr>
              <a:t>SIA</a:t>
            </a:r>
            <a:r>
              <a:rPr lang="cs-CZ" sz="800" b="0" i="1" dirty="0">
                <a:solidFill>
                  <a:srgbClr val="002060"/>
                </a:solidFill>
              </a:rPr>
              <a:t>: EEA/FOEN study Urban Sprawl in Europe </a:t>
            </a:r>
            <a:r>
              <a:rPr lang="cs-CZ" sz="800" b="0" i="1" dirty="0" smtClean="0">
                <a:solidFill>
                  <a:srgbClr val="002060"/>
                </a:solidFill>
              </a:rPr>
              <a:t>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2014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8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55365"/>
            <a:ext cx="6789961" cy="4635905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7504" y="6381328"/>
            <a:ext cx="4104457" cy="21544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Source: </a:t>
            </a:r>
            <a:r>
              <a:rPr lang="cs-CZ" sz="800" b="0" i="1" dirty="0" smtClean="0">
                <a:solidFill>
                  <a:srgbClr val="002060"/>
                </a:solidFill>
              </a:rPr>
              <a:t>ET</a:t>
            </a:r>
            <a:r>
              <a:rPr lang="en-US" sz="800" b="0" i="1" dirty="0" smtClean="0">
                <a:solidFill>
                  <a:srgbClr val="002060"/>
                </a:solidFill>
              </a:rPr>
              <a:t>C</a:t>
            </a:r>
            <a:r>
              <a:rPr lang="cs-CZ" sz="800" b="0" i="1" dirty="0" smtClean="0">
                <a:solidFill>
                  <a:srgbClr val="002060"/>
                </a:solidFill>
              </a:rPr>
              <a:t>SIA</a:t>
            </a:r>
            <a:r>
              <a:rPr lang="cs-CZ" sz="800" b="0" i="1" dirty="0">
                <a:solidFill>
                  <a:srgbClr val="002060"/>
                </a:solidFill>
              </a:rPr>
              <a:t>: EEA/FOEN study Urban Sprawl in Europe </a:t>
            </a:r>
            <a:r>
              <a:rPr lang="cs-CZ" sz="800" b="0" i="1" dirty="0" smtClean="0">
                <a:solidFill>
                  <a:srgbClr val="002060"/>
                </a:solidFill>
              </a:rPr>
              <a:t>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2014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97" y="981381"/>
            <a:ext cx="3658166" cy="5183874"/>
          </a:xfrm>
          <a:prstGeom prst="rect">
            <a:avLst/>
          </a:prstGeom>
          <a:ln w="3175">
            <a:solidFill>
              <a:schemeClr val="bg1">
                <a:lumMod val="65000"/>
                <a:alpha val="4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6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783"/>
            <a:ext cx="8208912" cy="536227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4594" y="1086649"/>
            <a:ext cx="5903590" cy="1296144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  <a:latin typeface="Cambria" pitchFamily="18" charset="0"/>
              </a:rPr>
              <a:t>Green </a:t>
            </a:r>
            <a:r>
              <a:rPr lang="cs-CZ" sz="2400" b="1" dirty="0" err="1" smtClean="0">
                <a:solidFill>
                  <a:schemeClr val="bg1"/>
                </a:solidFill>
                <a:latin typeface="Cambria" pitchFamily="18" charset="0"/>
              </a:rPr>
              <a:t>infrastructure</a:t>
            </a:r>
            <a:r>
              <a:rPr lang="cs-CZ" sz="2400" b="1" dirty="0" smtClean="0">
                <a:solidFill>
                  <a:schemeClr val="bg1"/>
                </a:solidFill>
                <a:latin typeface="Cambria" pitchFamily="18" charset="0"/>
              </a:rPr>
              <a:t> monitoring</a:t>
            </a:r>
            <a:endParaRPr lang="en-US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cs-CZ" dirty="0" smtClean="0">
                <a:solidFill>
                  <a:schemeClr val="bg1"/>
                </a:solidFill>
                <a:latin typeface="Cambria" pitchFamily="18" charset="0"/>
              </a:rPr>
              <a:t>Potenciál města pro green </a:t>
            </a:r>
            <a:r>
              <a:rPr lang="cs-CZ" dirty="0" err="1" smtClean="0">
                <a:solidFill>
                  <a:schemeClr val="bg1"/>
                </a:solidFill>
                <a:latin typeface="Cambria" pitchFamily="18" charset="0"/>
              </a:rPr>
              <a:t>corridors</a:t>
            </a:r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/</a:t>
            </a:r>
            <a:r>
              <a:rPr lang="cs-CZ" dirty="0" err="1" smtClean="0">
                <a:solidFill>
                  <a:schemeClr val="bg1"/>
                </a:solidFill>
                <a:latin typeface="Cambria" pitchFamily="18" charset="0"/>
              </a:rPr>
              <a:t>belts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7504" y="6381328"/>
            <a:ext cx="4104457" cy="21544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Source: </a:t>
            </a:r>
            <a:r>
              <a:rPr lang="cs-CZ" sz="800" b="0" i="1" dirty="0" smtClean="0">
                <a:solidFill>
                  <a:srgbClr val="002060"/>
                </a:solidFill>
              </a:rPr>
              <a:t>URBIS 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2016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Příklady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4" descr="http://eomag.eu/images/14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0552" y="6348723"/>
            <a:ext cx="1058360" cy="36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67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/>
              <a:t>URBIS </a:t>
            </a:r>
            <a:r>
              <a:rPr lang="de-DE" b="1" dirty="0" smtClean="0"/>
              <a:t>Green Layer </a:t>
            </a:r>
            <a:r>
              <a:rPr lang="de-DE" b="1" dirty="0"/>
              <a:t>Services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23528" y="1061822"/>
            <a:ext cx="8229600" cy="5000625"/>
          </a:xfrm>
        </p:spPr>
        <p:txBody>
          <a:bodyPr/>
          <a:lstStyle/>
          <a:p>
            <a:pPr marL="0" lvl="2" indent="0" eaLnBrk="1" hangingPunct="1">
              <a:buFont typeface="Arial" panose="020B0604020202020204" pitchFamily="34" charset="0"/>
              <a:buNone/>
              <a:defRPr/>
            </a:pPr>
            <a:r>
              <a:rPr lang="en-US" altLang="cs-CZ" dirty="0" smtClean="0"/>
              <a:t>   Amount and spatial distribution of gaps, open spaces, </a:t>
            </a:r>
          </a:p>
          <a:p>
            <a:pPr marL="0" lvl="2" indent="0" eaLnBrk="1" hangingPunct="1">
              <a:buFont typeface="Arial" panose="020B0604020202020204" pitchFamily="34" charset="0"/>
              <a:buNone/>
              <a:defRPr/>
            </a:pPr>
            <a:r>
              <a:rPr lang="en-US" altLang="cs-CZ" dirty="0"/>
              <a:t> </a:t>
            </a:r>
            <a:r>
              <a:rPr lang="en-US" altLang="cs-CZ" dirty="0" smtClean="0"/>
              <a:t>  pervious areas and urban green in the city.</a:t>
            </a:r>
          </a:p>
          <a:p>
            <a:pPr marL="363538" lvl="2" indent="-188913" eaLnBrk="1" hangingPunct="1">
              <a:defRPr/>
            </a:pPr>
            <a:r>
              <a:rPr lang="en-US" altLang="cs-CZ" b="1" dirty="0" smtClean="0"/>
              <a:t>Urban green sites - to be protected as part of GI</a:t>
            </a:r>
          </a:p>
          <a:p>
            <a:pPr marL="363538" lvl="2" indent="-188913" eaLnBrk="1" hangingPunct="1">
              <a:defRPr/>
            </a:pPr>
            <a:r>
              <a:rPr lang="en-US" altLang="cs-CZ" b="1" dirty="0" smtClean="0"/>
              <a:t>Potential development areas - space for city densification</a:t>
            </a:r>
          </a:p>
          <a:p>
            <a:pPr marL="517525" lvl="3" indent="-153988" eaLnBrk="1" hangingPunct="1">
              <a:buFont typeface="Calibri" panose="020F0502020204030204" pitchFamily="34" charset="0"/>
              <a:buChar char="-"/>
              <a:defRPr/>
            </a:pPr>
            <a:r>
              <a:rPr lang="en-US" altLang="cs-CZ" sz="2400" dirty="0" smtClean="0"/>
              <a:t>Vacant or underused land </a:t>
            </a:r>
          </a:p>
          <a:p>
            <a:pPr marL="517525" lvl="3" indent="-153988" eaLnBrk="1" hangingPunct="1">
              <a:buFont typeface="Calibri" panose="020F0502020204030204" pitchFamily="34" charset="0"/>
              <a:buChar char="-"/>
              <a:defRPr/>
            </a:pPr>
            <a:r>
              <a:rPr lang="en-US" altLang="cs-CZ" sz="2400" dirty="0" smtClean="0"/>
              <a:t>Gaps in </a:t>
            </a:r>
            <a:r>
              <a:rPr lang="en-US" altLang="cs-CZ" sz="2400" dirty="0" err="1" smtClean="0"/>
              <a:t>bui</a:t>
            </a:r>
            <a:r>
              <a:rPr lang="cs-CZ" altLang="cs-CZ" sz="2400" dirty="0" smtClean="0"/>
              <a:t>l</a:t>
            </a:r>
            <a:r>
              <a:rPr lang="en-US" altLang="cs-CZ" sz="2400" dirty="0" smtClean="0"/>
              <a:t>t-up areas</a:t>
            </a:r>
          </a:p>
          <a:p>
            <a:pPr marL="517525" lvl="3" indent="-153988" eaLnBrk="1" hangingPunct="1">
              <a:buFont typeface="Calibri" panose="020F0502020204030204" pitchFamily="34" charset="0"/>
              <a:buChar char="-"/>
              <a:defRPr/>
            </a:pPr>
            <a:r>
              <a:rPr lang="en-US" altLang="cs-CZ" sz="2400" dirty="0" smtClean="0"/>
              <a:t>Greenfields with development perspectives</a:t>
            </a:r>
          </a:p>
          <a:p>
            <a:pPr marL="285750" lvl="2" indent="-285750" eaLnBrk="1" hangingPunct="1">
              <a:defRPr/>
            </a:pPr>
            <a:endParaRPr lang="en-US" altLang="cs-CZ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084"/>
              </a:spcBef>
              <a:buFont typeface="+mj-lt"/>
              <a:buAutoNum type="arabicPeriod"/>
              <a:defRPr/>
            </a:pPr>
            <a:endParaRPr lang="en-US" sz="2000" b="1" dirty="0" smtClean="0"/>
          </a:p>
          <a:p>
            <a:pPr lvl="3" eaLnBrk="1" hangingPunct="1">
              <a:defRPr/>
            </a:pPr>
            <a:endParaRPr lang="en-US" altLang="cs-CZ" b="1" dirty="0" smtClean="0"/>
          </a:p>
          <a:p>
            <a:pPr lvl="3" eaLnBrk="1" hangingPunct="1">
              <a:defRPr/>
            </a:pPr>
            <a:endParaRPr lang="en-US" altLang="cs-CZ" b="1" dirty="0" smtClean="0"/>
          </a:p>
          <a:p>
            <a:pPr lvl="2" eaLnBrk="1" hangingPunct="1">
              <a:buFont typeface="Arial" panose="020B0604020202020204" pitchFamily="34" charset="0"/>
              <a:buNone/>
              <a:defRPr/>
            </a:pPr>
            <a:endParaRPr lang="en-US" altLang="cs-CZ" sz="2000" dirty="0" smtClean="0"/>
          </a:p>
        </p:txBody>
      </p:sp>
      <p:pic>
        <p:nvPicPr>
          <p:cNvPr id="1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46" y="4100479"/>
            <a:ext cx="18478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00479"/>
            <a:ext cx="3044593" cy="19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47" y="4100479"/>
            <a:ext cx="2140305" cy="19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en-US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Green Layer Service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07504" y="6381328"/>
            <a:ext cx="4104457" cy="21544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Source: </a:t>
            </a:r>
            <a:r>
              <a:rPr lang="cs-CZ" sz="800" b="0" i="1" dirty="0" smtClean="0">
                <a:solidFill>
                  <a:srgbClr val="002060"/>
                </a:solidFill>
              </a:rPr>
              <a:t>URBIS 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2016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4" name="Picture 4" descr="http://eomag.eu/images/148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4768" y="5771657"/>
            <a:ext cx="1058360" cy="36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4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+mn-lt"/>
              </a:rPr>
              <a:t>URBIS Grey Layer Services</a:t>
            </a:r>
            <a:endParaRPr lang="en-US" b="1" dirty="0">
              <a:latin typeface="+mn-lt"/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23850" y="954584"/>
            <a:ext cx="8229600" cy="5000625"/>
          </a:xfrm>
        </p:spPr>
        <p:txBody>
          <a:bodyPr/>
          <a:lstStyle/>
          <a:p>
            <a:pPr marL="0" lvl="2" indent="0" eaLnBrk="1" hangingPunct="1">
              <a:buFont typeface="Arial" panose="020B0604020202020204" pitchFamily="34" charset="0"/>
              <a:buNone/>
              <a:defRPr/>
            </a:pPr>
            <a:r>
              <a:rPr lang="en-US" altLang="cs-CZ" dirty="0" smtClean="0"/>
              <a:t>Characterization </a:t>
            </a:r>
            <a:r>
              <a:rPr lang="en-US" altLang="cs-CZ" dirty="0"/>
              <a:t>and/or monitoring of </a:t>
            </a:r>
            <a:r>
              <a:rPr lang="en-US" altLang="cs-CZ" dirty="0">
                <a:solidFill>
                  <a:schemeClr val="accent6"/>
                </a:solidFill>
              </a:rPr>
              <a:t>brownfields</a:t>
            </a:r>
            <a:r>
              <a:rPr lang="en-US" altLang="cs-CZ" dirty="0"/>
              <a:t>,</a:t>
            </a:r>
          </a:p>
          <a:p>
            <a:pPr marL="0" lvl="2" indent="0" eaLnBrk="1" hangingPunct="1">
              <a:buNone/>
              <a:defRPr/>
            </a:pPr>
            <a:r>
              <a:rPr lang="en-US" altLang="cs-CZ" dirty="0"/>
              <a:t>evaluation of site </a:t>
            </a:r>
            <a:r>
              <a:rPr lang="en-US" altLang="cs-CZ" dirty="0">
                <a:solidFill>
                  <a:schemeClr val="accent6"/>
                </a:solidFill>
              </a:rPr>
              <a:t>potential for (re)development</a:t>
            </a:r>
            <a:r>
              <a:rPr lang="en-US" altLang="cs-CZ" dirty="0"/>
              <a:t>, </a:t>
            </a:r>
          </a:p>
          <a:p>
            <a:pPr marL="0" lvl="2" indent="0" eaLnBrk="1" hangingPunct="1">
              <a:buNone/>
              <a:defRPr/>
            </a:pPr>
            <a:r>
              <a:rPr lang="en-US" altLang="cs-CZ" dirty="0"/>
              <a:t>brownfields' renewal potential and brownfield demolition costs</a:t>
            </a:r>
          </a:p>
          <a:p>
            <a:pPr marL="0" lvl="2" indent="0" eaLnBrk="1" hangingPunct="1">
              <a:buFont typeface="Arial" panose="020B0604020202020204" pitchFamily="34" charset="0"/>
              <a:buNone/>
              <a:defRPr/>
            </a:pPr>
            <a:endParaRPr lang="en-US" altLang="cs-CZ" dirty="0" smtClean="0"/>
          </a:p>
          <a:p>
            <a:pPr marL="285750" lvl="2" indent="-285750" eaLnBrk="1" hangingPunct="1">
              <a:defRPr/>
            </a:pPr>
            <a:endParaRPr lang="en-US" altLang="cs-CZ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084"/>
              </a:spcBef>
              <a:buFont typeface="+mj-lt"/>
              <a:buAutoNum type="arabicPeriod"/>
              <a:defRPr/>
            </a:pPr>
            <a:endParaRPr lang="en-US" sz="2000" b="1" dirty="0" smtClean="0"/>
          </a:p>
          <a:p>
            <a:pPr lvl="3" eaLnBrk="1" hangingPunct="1">
              <a:defRPr/>
            </a:pPr>
            <a:endParaRPr lang="en-US" altLang="cs-CZ" b="1" dirty="0" smtClean="0"/>
          </a:p>
          <a:p>
            <a:pPr lvl="3" eaLnBrk="1" hangingPunct="1">
              <a:defRPr/>
            </a:pPr>
            <a:endParaRPr lang="en-US" altLang="cs-CZ" b="1" dirty="0" smtClean="0"/>
          </a:p>
          <a:p>
            <a:pPr lvl="2" eaLnBrk="1" hangingPunct="1">
              <a:buFont typeface="Arial" panose="020B0604020202020204" pitchFamily="34" charset="0"/>
              <a:buNone/>
              <a:defRPr/>
            </a:pPr>
            <a:endParaRPr lang="en-US" altLang="cs-CZ" sz="2000" dirty="0" smtClean="0"/>
          </a:p>
        </p:txBody>
      </p:sp>
      <p:sp>
        <p:nvSpPr>
          <p:cNvPr id="7" name="Obdélník 6"/>
          <p:cNvSpPr/>
          <p:nvPr/>
        </p:nvSpPr>
        <p:spPr>
          <a:xfrm>
            <a:off x="4530109" y="2396468"/>
            <a:ext cx="4132263" cy="1876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eaLnBrk="1" hangingPunct="1">
              <a:defRPr/>
            </a:pPr>
            <a:r>
              <a:rPr lang="en-US" altLang="cs-CZ" sz="1400" b="1" dirty="0" smtClean="0">
                <a:solidFill>
                  <a:schemeClr val="accent6"/>
                </a:solidFill>
                <a:latin typeface="+mn-lt"/>
              </a:rPr>
              <a:t>Characterization of brownfield sites</a:t>
            </a:r>
          </a:p>
          <a:p>
            <a:pPr marL="0" lvl="2" eaLnBrk="1" hangingPunct="1">
              <a:defRPr/>
            </a:pPr>
            <a:r>
              <a:rPr lang="en-US" altLang="cs-CZ" sz="1400" b="1" dirty="0" smtClean="0">
                <a:solidFill>
                  <a:schemeClr val="accent6"/>
                </a:solidFill>
                <a:latin typeface="+mn-lt"/>
              </a:rPr>
              <a:t>by CRITERIA: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cs-CZ" sz="1100" b="1" dirty="0" smtClean="0">
                <a:latin typeface="+mn-lt"/>
              </a:rPr>
              <a:t>Physical properties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cs-CZ" sz="1100" b="1" dirty="0" smtClean="0">
                <a:latin typeface="+mn-lt"/>
              </a:rPr>
              <a:t>Shape characteristics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cs-CZ" sz="1100" b="1" dirty="0" smtClean="0">
                <a:latin typeface="+mn-lt"/>
              </a:rPr>
              <a:t>Statistical and texture characteristics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cs-CZ" sz="1100" b="1" dirty="0" smtClean="0">
                <a:latin typeface="+mn-lt"/>
              </a:rPr>
              <a:t>Land cover/Land use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cs-CZ" sz="1100" b="1" dirty="0" smtClean="0">
                <a:latin typeface="+mn-lt"/>
              </a:rPr>
              <a:t>Existing development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cs-CZ" sz="1100" b="1" dirty="0" smtClean="0">
                <a:latin typeface="+mn-lt"/>
              </a:rPr>
              <a:t>Surrounding local context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cs-CZ" sz="1100" b="1" dirty="0" smtClean="0">
                <a:latin typeface="+mn-lt"/>
              </a:rPr>
              <a:t>Environmental conditions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cs-CZ" sz="1100" b="1" dirty="0">
              <a:latin typeface="+mn-lt"/>
            </a:endParaRPr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83"/>
          <a:stretch>
            <a:fillRect/>
          </a:stretch>
        </p:blipFill>
        <p:spPr bwMode="auto">
          <a:xfrm>
            <a:off x="107951" y="2308474"/>
            <a:ext cx="4248025" cy="39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09" y="4802941"/>
            <a:ext cx="2801938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4520177" y="4121788"/>
            <a:ext cx="2636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2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cs-CZ" sz="1400" b="1" dirty="0" smtClean="0">
                <a:solidFill>
                  <a:schemeClr val="accent6"/>
                </a:solidFill>
                <a:latin typeface="+mn-lt"/>
              </a:rPr>
              <a:t>Potential for re-development</a:t>
            </a:r>
          </a:p>
          <a:p>
            <a:pPr marL="285750" lvl="2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cs-CZ" sz="1400" b="1" dirty="0" smtClean="0">
                <a:solidFill>
                  <a:schemeClr val="accent6"/>
                </a:solidFill>
                <a:latin typeface="+mn-lt"/>
              </a:rPr>
              <a:t>Demolition costs </a:t>
            </a:r>
            <a:endParaRPr lang="en-US" altLang="cs-CZ" sz="14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Obdélník 3"/>
          <p:cNvSpPr>
            <a:spLocks noChangeArrowheads="1"/>
          </p:cNvSpPr>
          <p:nvPr/>
        </p:nvSpPr>
        <p:spPr bwMode="auto">
          <a:xfrm>
            <a:off x="129287" y="5955209"/>
            <a:ext cx="31181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0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vector brownfield databases provided by local pilot users</a:t>
            </a:r>
            <a:endParaRPr lang="en-US" altLang="cs-CZ" sz="11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en-US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Grey Layer Service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07504" y="6381328"/>
            <a:ext cx="4104457" cy="215444"/>
          </a:xfrm>
          <a:prstGeom prst="rect">
            <a:avLst/>
          </a:prstGeom>
          <a:solidFill>
            <a:schemeClr val="bg1">
              <a:alpha val="8901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800" b="0" i="1" dirty="0" smtClean="0">
                <a:solidFill>
                  <a:srgbClr val="002060"/>
                </a:solidFill>
              </a:rPr>
              <a:t>Source: </a:t>
            </a:r>
            <a:r>
              <a:rPr lang="cs-CZ" sz="800" b="0" i="1" dirty="0" smtClean="0">
                <a:solidFill>
                  <a:srgbClr val="002060"/>
                </a:solidFill>
              </a:rPr>
              <a:t>URBIS ©</a:t>
            </a:r>
            <a:r>
              <a:rPr lang="en-US" sz="800" b="0" i="1" dirty="0" smtClean="0">
                <a:solidFill>
                  <a:srgbClr val="002060"/>
                </a:solidFill>
              </a:rPr>
              <a:t> GISAT </a:t>
            </a:r>
            <a:r>
              <a:rPr lang="cs-CZ" sz="800" b="0" i="1" dirty="0" smtClean="0">
                <a:solidFill>
                  <a:srgbClr val="002060"/>
                </a:solidFill>
              </a:rPr>
              <a:t>2016</a:t>
            </a:r>
            <a:endParaRPr lang="cs-CZ" sz="800" b="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8" name="Picture 4" descr="http://eomag.eu/images/148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9528" y="5870599"/>
            <a:ext cx="1058360" cy="36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607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9750" y="0"/>
            <a:ext cx="1152525" cy="1125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970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7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611187" y="188566"/>
            <a:ext cx="8281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Úvod - Udržitelný rozvoj jako výzva současnosti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cs-CZ" sz="1000"/>
          </a:p>
          <a:p>
            <a:pPr eaLnBrk="1" hangingPunct="1">
              <a:buFontTx/>
              <a:buNone/>
            </a:pPr>
            <a:endParaRPr lang="en-GB" altLang="cs-CZ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39750" y="1341438"/>
            <a:ext cx="83534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11188" y="940596"/>
            <a:ext cx="8424862" cy="54721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+mn-lt"/>
              </a:defRPr>
            </a:lvl9pPr>
          </a:lstStyle>
          <a:p>
            <a:pPr eaLnBrk="1" hangingPunct="1"/>
            <a:r>
              <a:rPr lang="cs-CZ" altLang="cs-CZ" sz="2400" kern="0" dirty="0" smtClean="0">
                <a:latin typeface="Calibri" panose="020F0502020204030204" pitchFamily="34" charset="0"/>
              </a:rPr>
              <a:t>Udržitelný rozvoj měst je jednou ze zásadních výzev ve světě, v Evropě i v ČR (např. Habitat III</a:t>
            </a:r>
            <a:r>
              <a:rPr lang="en-US" altLang="cs-CZ" sz="2400" kern="0" dirty="0" smtClean="0">
                <a:latin typeface="Calibri" panose="020F0502020204030204" pitchFamily="34" charset="0"/>
              </a:rPr>
              <a:t>/SDGs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,</a:t>
            </a:r>
            <a:r>
              <a:rPr lang="en-US" altLang="cs-CZ" sz="2400" kern="0" dirty="0" smtClean="0">
                <a:latin typeface="Calibri" panose="020F0502020204030204" pitchFamily="34" charset="0"/>
              </a:rPr>
              <a:t> EU Land communication)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 </a:t>
            </a:r>
            <a:endParaRPr lang="en-GB" altLang="cs-CZ" sz="2400" kern="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en-GB" altLang="cs-CZ" sz="2400" kern="0" dirty="0" smtClean="0">
                <a:latin typeface="Calibri" panose="020F0502020204030204" pitchFamily="34" charset="0"/>
              </a:rPr>
              <a:t>Urban sprawl, fragment</a:t>
            </a:r>
            <a:r>
              <a:rPr lang="cs-CZ" altLang="cs-CZ" sz="2400" kern="0" dirty="0" err="1" smtClean="0">
                <a:latin typeface="Calibri" panose="020F0502020204030204" pitchFamily="34" charset="0"/>
              </a:rPr>
              <a:t>ace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 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krajiny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,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 </a:t>
            </a:r>
            <a:r>
              <a:rPr lang="cs-CZ" altLang="cs-CZ" sz="2400" kern="0" dirty="0" err="1" smtClean="0">
                <a:latin typeface="Calibri" panose="020F0502020204030204" pitchFamily="34" charset="0"/>
              </a:rPr>
              <a:t>ek</a:t>
            </a:r>
            <a:r>
              <a:rPr lang="en-GB" altLang="cs-CZ" sz="2400" kern="0" dirty="0" err="1" smtClean="0">
                <a:latin typeface="Calibri" panose="020F0502020204030204" pitchFamily="34" charset="0"/>
              </a:rPr>
              <a:t>onom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i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c</a:t>
            </a:r>
            <a:r>
              <a:rPr lang="cs-CZ" altLang="cs-CZ" sz="2400" kern="0" dirty="0" err="1" smtClean="0">
                <a:latin typeface="Calibri" panose="020F0502020204030204" pitchFamily="34" charset="0"/>
              </a:rPr>
              <a:t>ké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, e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k</a:t>
            </a:r>
            <a:r>
              <a:rPr lang="en-GB" altLang="cs-CZ" sz="2400" kern="0" dirty="0" err="1" smtClean="0">
                <a:latin typeface="Calibri" panose="020F0502020204030204" pitchFamily="34" charset="0"/>
              </a:rPr>
              <a:t>olog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i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c</a:t>
            </a:r>
            <a:r>
              <a:rPr lang="cs-CZ" altLang="cs-CZ" sz="2400" kern="0" dirty="0" err="1" smtClean="0">
                <a:latin typeface="Calibri" panose="020F0502020204030204" pitchFamily="34" charset="0"/>
              </a:rPr>
              <a:t>ké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 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a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 </a:t>
            </a:r>
            <a:r>
              <a:rPr lang="en-GB" altLang="cs-CZ" sz="2400" kern="0" dirty="0" err="1" smtClean="0">
                <a:latin typeface="Calibri" panose="020F0502020204030204" pitchFamily="34" charset="0"/>
              </a:rPr>
              <a:t>soci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á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l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ní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 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k</a:t>
            </a:r>
            <a:r>
              <a:rPr lang="en-GB" altLang="cs-CZ" sz="2400" kern="0" dirty="0" err="1" smtClean="0">
                <a:latin typeface="Calibri" panose="020F0502020204030204" pitchFamily="34" charset="0"/>
              </a:rPr>
              <a:t>onse</a:t>
            </a:r>
            <a:r>
              <a:rPr lang="cs-CZ" altLang="cs-CZ" sz="2400" kern="0" dirty="0" err="1" smtClean="0">
                <a:latin typeface="Calibri" panose="020F0502020204030204" pitchFamily="34" charset="0"/>
              </a:rPr>
              <a:t>kvence</a:t>
            </a:r>
            <a:r>
              <a:rPr lang="en-GB" altLang="cs-CZ" sz="2400" kern="0" dirty="0" smtClean="0">
                <a:latin typeface="Calibri" panose="020F0502020204030204" pitchFamily="34" charset="0"/>
              </a:rPr>
              <a:t> </a:t>
            </a:r>
            <a:endParaRPr lang="cs-CZ" altLang="cs-CZ" sz="2400" kern="0" dirty="0" smtClean="0">
              <a:latin typeface="Calibri" panose="020F0502020204030204" pitchFamily="34" charset="0"/>
            </a:endParaRPr>
          </a:p>
          <a:p>
            <a:pPr marL="541338" lvl="1" indent="-179388" eaLnBrk="1" hangingPunct="1"/>
            <a:r>
              <a:rPr lang="cs-CZ" altLang="cs-CZ" sz="2400" kern="0" dirty="0" smtClean="0">
                <a:latin typeface="Calibri" panose="020F0502020204030204" pitchFamily="34" charset="0"/>
              </a:rPr>
              <a:t>     zdraví</a:t>
            </a:r>
            <a:r>
              <a:rPr lang="en-US" altLang="cs-CZ" sz="2400" kern="0" dirty="0">
                <a:latin typeface="Calibri" panose="020F0502020204030204" pitchFamily="34" charset="0"/>
              </a:rPr>
              <a:t> </a:t>
            </a:r>
            <a:r>
              <a:rPr lang="en-US" altLang="cs-CZ" sz="2400" kern="0" dirty="0" smtClean="0">
                <a:latin typeface="Calibri" panose="020F0502020204030204" pitchFamily="34" charset="0"/>
              </a:rPr>
              <a:t>/ 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kvalita života</a:t>
            </a:r>
          </a:p>
          <a:p>
            <a:pPr marL="541338" lvl="1" indent="-179388" eaLnBrk="1" hangingPunct="1"/>
            <a:r>
              <a:rPr lang="en-US" altLang="cs-CZ" sz="2400" kern="0" dirty="0" smtClean="0">
                <a:latin typeface="Calibri" panose="020F0502020204030204" pitchFamily="34" charset="0"/>
              </a:rPr>
              <a:t>     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biodiversita</a:t>
            </a:r>
          </a:p>
          <a:p>
            <a:pPr marL="541338" lvl="1" indent="-179388" eaLnBrk="1" hangingPunct="1"/>
            <a:r>
              <a:rPr lang="cs-CZ" altLang="cs-CZ" sz="2400" kern="0" dirty="0">
                <a:latin typeface="Calibri" panose="020F0502020204030204" pitchFamily="34" charset="0"/>
              </a:rPr>
              <a:t> 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    doprava</a:t>
            </a:r>
          </a:p>
          <a:p>
            <a:pPr marL="541338" lvl="1" indent="-179388" eaLnBrk="1" hangingPunct="1"/>
            <a:r>
              <a:rPr lang="cs-CZ" altLang="cs-CZ" sz="2400" kern="0" dirty="0" smtClean="0">
                <a:latin typeface="Calibri" panose="020F0502020204030204" pitchFamily="34" charset="0"/>
              </a:rPr>
              <a:t>     energie</a:t>
            </a:r>
            <a:endParaRPr lang="en-US" altLang="cs-CZ" sz="2400" kern="0" dirty="0" smtClean="0">
              <a:latin typeface="Calibri" panose="020F0502020204030204" pitchFamily="34" charset="0"/>
            </a:endParaRPr>
          </a:p>
          <a:p>
            <a:pPr marL="541338" lvl="1" indent="-179388" eaLnBrk="1" hangingPunct="1"/>
            <a:r>
              <a:rPr lang="en-US" altLang="cs-CZ" sz="2400" kern="0" dirty="0">
                <a:latin typeface="Calibri" panose="020F0502020204030204" pitchFamily="34" charset="0"/>
              </a:rPr>
              <a:t> </a:t>
            </a:r>
            <a:r>
              <a:rPr lang="en-US" altLang="cs-CZ" sz="2400" kern="0" dirty="0" smtClean="0">
                <a:latin typeface="Calibri" panose="020F0502020204030204" pitchFamily="34" charset="0"/>
              </a:rPr>
              <a:t>    </a:t>
            </a:r>
            <a:r>
              <a:rPr lang="en-US" altLang="cs-CZ" sz="2400" kern="0" dirty="0" err="1" smtClean="0">
                <a:latin typeface="Calibri" panose="020F0502020204030204" pitchFamily="34" charset="0"/>
              </a:rPr>
              <a:t>bezpe</a:t>
            </a:r>
            <a:r>
              <a:rPr lang="cs-CZ" altLang="cs-CZ" sz="2400" kern="0" dirty="0" err="1" smtClean="0">
                <a:latin typeface="Calibri" panose="020F0502020204030204" pitchFamily="34" charset="0"/>
              </a:rPr>
              <a:t>čnost</a:t>
            </a:r>
            <a:r>
              <a:rPr lang="cs-CZ" altLang="cs-CZ" sz="2400" kern="0" dirty="0" smtClean="0">
                <a:latin typeface="Calibri" panose="020F0502020204030204" pitchFamily="34" charset="0"/>
              </a:rPr>
              <a:t>    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kern="0" dirty="0" smtClean="0">
                <a:latin typeface="Calibri" panose="020F0502020204030204" pitchFamily="34" charset="0"/>
              </a:rPr>
              <a:t>     </a:t>
            </a:r>
            <a:endParaRPr lang="en-GB" altLang="cs-CZ" sz="2400" kern="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1400" i="1" kern="0" dirty="0" smtClean="0"/>
          </a:p>
          <a:p>
            <a:pPr eaLnBrk="1" hangingPunct="1"/>
            <a:endParaRPr lang="cs-CZ" altLang="cs-CZ" sz="1400" i="1" kern="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400" i="1" kern="0" dirty="0" smtClean="0"/>
              <a:t>                          </a:t>
            </a:r>
            <a:endParaRPr lang="en-GB" altLang="cs-CZ" sz="1400" kern="0" dirty="0" smtClean="0">
              <a:solidFill>
                <a:schemeClr val="accent2"/>
              </a:solidFill>
            </a:endParaRPr>
          </a:p>
        </p:txBody>
      </p:sp>
      <p:pic>
        <p:nvPicPr>
          <p:cNvPr id="11" name="Picture 4" descr="e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04" y="2467270"/>
            <a:ext cx="2411412" cy="34020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ee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406347"/>
            <a:ext cx="2008187" cy="2159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922630" y="6062272"/>
            <a:ext cx="51117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DDDD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9pPr>
          </a:lstStyle>
          <a:p>
            <a:pPr algn="r">
              <a:buNone/>
            </a:pPr>
            <a:r>
              <a:rPr lang="cs-CZ" altLang="cs-CZ" sz="1200" dirty="0">
                <a:latin typeface="Calibri" panose="020F0502020204030204" pitchFamily="34" charset="0"/>
              </a:rPr>
              <a:t>  </a:t>
            </a:r>
            <a:r>
              <a:rPr lang="cs-CZ" altLang="cs-CZ" sz="1200" i="1" dirty="0">
                <a:latin typeface="Calibri" panose="020F0502020204030204" pitchFamily="34" charset="0"/>
              </a:rPr>
              <a:t> </a:t>
            </a:r>
            <a:r>
              <a:rPr lang="en-US" altLang="cs-CZ" sz="1200" i="1" dirty="0">
                <a:latin typeface="Calibri" panose="020F0502020204030204" pitchFamily="34" charset="0"/>
              </a:rPr>
              <a:t>&gt;</a:t>
            </a:r>
            <a:r>
              <a:rPr lang="en-US" altLang="cs-CZ" sz="1200" i="1" dirty="0" smtClean="0">
                <a:latin typeface="Calibri" panose="020F0502020204030204" pitchFamily="34" charset="0"/>
              </a:rPr>
              <a:t>75 </a:t>
            </a:r>
            <a:r>
              <a:rPr lang="en-US" altLang="cs-CZ" sz="1200" i="1" dirty="0">
                <a:latin typeface="Calibri" panose="020F0502020204030204" pitchFamily="34" charset="0"/>
              </a:rPr>
              <a:t>% </a:t>
            </a:r>
            <a:r>
              <a:rPr lang="cs-CZ" altLang="cs-CZ" sz="1200" i="1" dirty="0">
                <a:latin typeface="Calibri" panose="020F0502020204030204" pitchFamily="34" charset="0"/>
              </a:rPr>
              <a:t>evropské </a:t>
            </a:r>
            <a:r>
              <a:rPr lang="cs-CZ" altLang="cs-CZ" sz="1200" i="1" dirty="0" smtClean="0">
                <a:latin typeface="Calibri" panose="020F0502020204030204" pitchFamily="34" charset="0"/>
              </a:rPr>
              <a:t>v evropské populace</a:t>
            </a:r>
            <a:r>
              <a:rPr lang="en-US" altLang="cs-CZ" sz="12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1200" i="1" dirty="0" smtClean="0">
                <a:latin typeface="Calibri" panose="020F0502020204030204" pitchFamily="34" charset="0"/>
              </a:rPr>
              <a:t>žije </a:t>
            </a:r>
            <a:r>
              <a:rPr lang="cs-CZ" altLang="cs-CZ" sz="1200" i="1" dirty="0">
                <a:latin typeface="Calibri" panose="020F0502020204030204" pitchFamily="34" charset="0"/>
              </a:rPr>
              <a:t>v městských oblastech</a:t>
            </a:r>
            <a:r>
              <a:rPr lang="cs-CZ" altLang="cs-CZ" sz="1200" dirty="0" smtClean="0">
                <a:latin typeface="Calibri" panose="020F0502020204030204" pitchFamily="34" charset="0"/>
              </a:rPr>
              <a:t>  </a:t>
            </a:r>
            <a:r>
              <a:rPr lang="cs-CZ" altLang="cs-CZ" sz="1000" i="1" dirty="0" smtClean="0">
                <a:latin typeface="Calibri" panose="020F0502020204030204" pitchFamily="34" charset="0"/>
              </a:rPr>
              <a:t>Zdroj</a:t>
            </a:r>
            <a:r>
              <a:rPr lang="cs-CZ" altLang="cs-CZ" sz="1000" i="1" dirty="0">
                <a:latin typeface="Calibri" panose="020F0502020204030204" pitchFamily="34" charset="0"/>
              </a:rPr>
              <a:t>: </a:t>
            </a:r>
            <a:r>
              <a:rPr lang="cs-CZ" altLang="cs-CZ" sz="1000" i="1" dirty="0" smtClean="0">
                <a:latin typeface="Calibri" panose="020F0502020204030204" pitchFamily="34" charset="0"/>
              </a:rPr>
              <a:t>EEA</a:t>
            </a:r>
            <a:endParaRPr lang="cs-CZ" altLang="cs-CZ" sz="1000" i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000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188" y="4884737"/>
            <a:ext cx="734536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DDDD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ČR je mezi skupinou zemí s největší mírou 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    nárůstu </a:t>
            </a:r>
            <a:r>
              <a:rPr lang="cs-CZ" altLang="cs-CZ" sz="2400" dirty="0">
                <a:latin typeface="Calibri" panose="020F0502020204030204" pitchFamily="34" charset="0"/>
              </a:rPr>
              <a:t>zastavěných oblastí v Evropě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Míra nárůstu zastavěných oblastí se </a:t>
            </a:r>
            <a:r>
              <a:rPr lang="cs-CZ" altLang="cs-CZ" sz="2400" dirty="0" smtClean="0">
                <a:latin typeface="Calibri" panose="020F0502020204030204" pitchFamily="34" charset="0"/>
              </a:rPr>
              <a:t>v </a:t>
            </a:r>
            <a:r>
              <a:rPr lang="cs-CZ" altLang="cs-CZ" sz="2400" dirty="0">
                <a:latin typeface="Calibri" panose="020F0502020204030204" pitchFamily="34" charset="0"/>
              </a:rPr>
              <a:t>ČR 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     stále zvyšuje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049087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993062" cy="50403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Harmonizovaná p</a:t>
            </a:r>
            <a:r>
              <a:rPr lang="en-US" altLang="cs-CZ" sz="2400" b="1" dirty="0" err="1" smtClean="0">
                <a:latin typeface="Calibri" panose="020F0502020204030204" pitchFamily="34" charset="0"/>
              </a:rPr>
              <a:t>rostorov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á data</a:t>
            </a:r>
          </a:p>
          <a:p>
            <a:pPr eaLnBrk="1" hangingPunct="1"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flexibilní uživatelské analytické jednotky – administrativní, uživatelské zonace, koridory, 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funk</a:t>
            </a: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ční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oblasti</a:t>
            </a:r>
            <a:endParaRPr lang="cs-CZ" altLang="cs-CZ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kromě salda změn i vnitřní dynamika změn (úbytky, přírůstky)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vnitřní struktura úbytků a přírůstků, sledování změn v čase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intensita změn v území 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kombinace se statistickými informacemi 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tvorba prostorových </a:t>
            </a:r>
            <a:r>
              <a:rPr lang="en-US" altLang="cs-CZ" sz="2400" dirty="0" err="1" smtClean="0">
                <a:solidFill>
                  <a:srgbClr val="EAEAEA"/>
                </a:solidFill>
                <a:latin typeface="Calibri" panose="020F0502020204030204" pitchFamily="34" charset="0"/>
              </a:rPr>
              <a:t>indi</a:t>
            </a:r>
            <a:r>
              <a:rPr lang="cs-CZ" altLang="cs-CZ" sz="2400" dirty="0" err="1" smtClean="0">
                <a:solidFill>
                  <a:srgbClr val="EAEAEA"/>
                </a:solidFill>
                <a:latin typeface="Calibri" panose="020F0502020204030204" pitchFamily="34" charset="0"/>
              </a:rPr>
              <a:t>ká</a:t>
            </a:r>
            <a:r>
              <a:rPr lang="en-US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tor</a:t>
            </a:r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ů</a:t>
            </a:r>
            <a:endParaRPr lang="en-US" altLang="cs-CZ" sz="2400" dirty="0" smtClean="0">
              <a:solidFill>
                <a:srgbClr val="EAEAEA"/>
              </a:solidFill>
              <a:latin typeface="Calibri" panose="020F0502020204030204" pitchFamily="34" charset="0"/>
            </a:endParaRPr>
          </a:p>
        </p:txBody>
      </p:sp>
      <p:sp>
        <p:nvSpPr>
          <p:cNvPr id="30726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7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8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30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31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en-US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Z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ávěr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- 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3CD32E15-6D16-4A0F-9820-C010072FBB3D}" type="slidenum">
              <a:rPr lang="cs-CZ" altLang="cs-CZ" sz="1400">
                <a:solidFill>
                  <a:srgbClr val="0066CC"/>
                </a:solidFill>
              </a:rPr>
              <a:pPr/>
              <a:t>40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115888"/>
            <a:ext cx="6913563" cy="457200"/>
          </a:xfrm>
        </p:spPr>
        <p:txBody>
          <a:bodyPr/>
          <a:lstStyle/>
          <a:p>
            <a:pPr eaLnBrk="1" hangingPunct="1"/>
            <a:r>
              <a:rPr lang="en-US" altLang="cs-CZ" smtClean="0"/>
              <a:t>UrbanAtlas</a:t>
            </a:r>
            <a:r>
              <a:rPr lang="cs-CZ" altLang="cs-CZ" smtClean="0"/>
              <a:t> – funkční oblasti</a:t>
            </a:r>
          </a:p>
        </p:txBody>
      </p:sp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4546600" y="836613"/>
            <a:ext cx="4597400" cy="45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12750" indent="-41275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1pPr>
            <a:lvl2pPr marL="828675" indent="-371475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2pPr>
            <a:lvl3pPr marL="1244600" indent="-330200">
              <a:spcBef>
                <a:spcPct val="20000"/>
              </a:spcBef>
              <a:buClr>
                <a:srgbClr val="DDDDDD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3pPr>
            <a:lvl4pPr marL="1701800" indent="-3302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4pPr>
            <a:lvl5pPr marL="2159000" indent="-3302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5pPr>
            <a:lvl6pPr marL="2616200" indent="-3302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6pPr>
            <a:lvl7pPr marL="3073400" indent="-3302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7pPr>
            <a:lvl8pPr marL="3530600" indent="-3302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8pPr>
            <a:lvl9pPr marL="3987800" indent="-3302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b="1"/>
          </a:p>
        </p:txBody>
      </p:sp>
      <p:pic>
        <p:nvPicPr>
          <p:cNvPr id="32774" name="Picture 4" descr="ua_detai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61944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Line 5"/>
          <p:cNvSpPr>
            <a:spLocks noChangeShapeType="1"/>
          </p:cNvSpPr>
          <p:nvPr/>
        </p:nvSpPr>
        <p:spPr bwMode="auto">
          <a:xfrm flipH="1" flipV="1">
            <a:off x="1908175" y="1628775"/>
            <a:ext cx="2232025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6" name="Line 6"/>
          <p:cNvSpPr>
            <a:spLocks noChangeShapeType="1"/>
          </p:cNvSpPr>
          <p:nvPr/>
        </p:nvSpPr>
        <p:spPr bwMode="auto">
          <a:xfrm flipH="1">
            <a:off x="755650" y="2349500"/>
            <a:ext cx="21590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7"/>
          <p:cNvSpPr>
            <a:spLocks noChangeShapeType="1"/>
          </p:cNvSpPr>
          <p:nvPr/>
        </p:nvSpPr>
        <p:spPr bwMode="auto">
          <a:xfrm>
            <a:off x="1476375" y="1773238"/>
            <a:ext cx="3600450" cy="417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8"/>
          <p:cNvSpPr>
            <a:spLocks noChangeShapeType="1"/>
          </p:cNvSpPr>
          <p:nvPr/>
        </p:nvSpPr>
        <p:spPr bwMode="auto">
          <a:xfrm>
            <a:off x="2843213" y="1125538"/>
            <a:ext cx="3168650" cy="1798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9" name="Line 9"/>
          <p:cNvSpPr>
            <a:spLocks noChangeShapeType="1"/>
          </p:cNvSpPr>
          <p:nvPr/>
        </p:nvSpPr>
        <p:spPr bwMode="auto">
          <a:xfrm>
            <a:off x="6372200" y="1340768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372200" y="1123951"/>
            <a:ext cx="2709888" cy="1152525"/>
          </a:xfrm>
          <a:noFill/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 smtClean="0"/>
              <a:t>      </a:t>
            </a:r>
            <a:r>
              <a:rPr lang="cs-CZ" altLang="cs-CZ" sz="2000" dirty="0" smtClean="0"/>
              <a:t>funkční vztahy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dirty="0" smtClean="0"/>
              <a:t>Funkční definice města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 smtClean="0"/>
              <a:t>      </a:t>
            </a:r>
            <a:endParaRPr lang="en-US" altLang="cs-CZ" sz="2000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 smtClean="0"/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87235BF3-E366-455E-943B-209C739FA1B5}" type="slidenum">
              <a:rPr lang="cs-CZ" altLang="cs-CZ" sz="1400">
                <a:solidFill>
                  <a:srgbClr val="0066CC"/>
                </a:solidFill>
              </a:rPr>
              <a:pPr/>
              <a:t>41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115888"/>
            <a:ext cx="6913563" cy="457200"/>
          </a:xfrm>
        </p:spPr>
        <p:txBody>
          <a:bodyPr/>
          <a:lstStyle/>
          <a:p>
            <a:pPr eaLnBrk="1" hangingPunct="1"/>
            <a:r>
              <a:rPr lang="en-US" altLang="cs-CZ" smtClean="0"/>
              <a:t>UrbanAtlas</a:t>
            </a:r>
            <a:r>
              <a:rPr lang="cs-CZ" altLang="cs-CZ" smtClean="0"/>
              <a:t> – funkční oblasti</a:t>
            </a:r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4546600" y="836613"/>
            <a:ext cx="4597400" cy="45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12750" indent="-41275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1pPr>
            <a:lvl2pPr marL="828675" indent="-371475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2pPr>
            <a:lvl3pPr marL="1244600" indent="-330200">
              <a:spcBef>
                <a:spcPct val="20000"/>
              </a:spcBef>
              <a:buClr>
                <a:srgbClr val="DDDDDD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3pPr>
            <a:lvl4pPr marL="1701800" indent="-3302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4pPr>
            <a:lvl5pPr marL="2159000" indent="-3302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5pPr>
            <a:lvl6pPr marL="2616200" indent="-3302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6pPr>
            <a:lvl7pPr marL="3073400" indent="-3302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7pPr>
            <a:lvl8pPr marL="3530600" indent="-3302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8pPr>
            <a:lvl9pPr marL="3987800" indent="-3302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b="1"/>
          </a:p>
        </p:txBody>
      </p:sp>
      <p:pic>
        <p:nvPicPr>
          <p:cNvPr id="34822" name="Picture 4" descr="ua_detai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61944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 descr="ua_detail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6189663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Line 6"/>
          <p:cNvSpPr>
            <a:spLocks noChangeShapeType="1"/>
          </p:cNvSpPr>
          <p:nvPr/>
        </p:nvSpPr>
        <p:spPr bwMode="auto">
          <a:xfrm flipH="1" flipV="1">
            <a:off x="1908175" y="1628775"/>
            <a:ext cx="2232025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5" name="Line 7"/>
          <p:cNvSpPr>
            <a:spLocks noChangeShapeType="1"/>
          </p:cNvSpPr>
          <p:nvPr/>
        </p:nvSpPr>
        <p:spPr bwMode="auto">
          <a:xfrm flipH="1">
            <a:off x="755650" y="2349500"/>
            <a:ext cx="21590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6" name="Line 8"/>
          <p:cNvSpPr>
            <a:spLocks noChangeShapeType="1"/>
          </p:cNvSpPr>
          <p:nvPr/>
        </p:nvSpPr>
        <p:spPr bwMode="auto">
          <a:xfrm>
            <a:off x="1476375" y="1773238"/>
            <a:ext cx="3600450" cy="417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7" name="Line 9"/>
          <p:cNvSpPr>
            <a:spLocks noChangeShapeType="1"/>
          </p:cNvSpPr>
          <p:nvPr/>
        </p:nvSpPr>
        <p:spPr bwMode="auto">
          <a:xfrm>
            <a:off x="2843213" y="1125538"/>
            <a:ext cx="3168650" cy="1798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8" name="Line 10"/>
          <p:cNvSpPr>
            <a:spLocks noChangeShapeType="1"/>
          </p:cNvSpPr>
          <p:nvPr/>
        </p:nvSpPr>
        <p:spPr bwMode="auto">
          <a:xfrm flipH="1" flipV="1">
            <a:off x="3924300" y="1341437"/>
            <a:ext cx="2879948" cy="279401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535015" y="1062038"/>
            <a:ext cx="2627312" cy="1152525"/>
          </a:xfrm>
          <a:noFill/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 smtClean="0"/>
              <a:t>      </a:t>
            </a:r>
            <a:r>
              <a:rPr lang="cs-CZ" altLang="cs-CZ" sz="2000" dirty="0" smtClean="0"/>
              <a:t>funkční vztahy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dirty="0" smtClean="0"/>
              <a:t>      </a:t>
            </a:r>
            <a:r>
              <a:rPr lang="cs-CZ" altLang="cs-CZ" sz="2000" dirty="0" err="1" smtClean="0"/>
              <a:t>admin</a:t>
            </a:r>
            <a:r>
              <a:rPr lang="cs-CZ" altLang="cs-CZ" sz="2000" dirty="0" smtClean="0"/>
              <a:t>. hranice</a:t>
            </a:r>
            <a:endParaRPr lang="cs-CZ" altLang="cs-CZ" dirty="0" smtClean="0"/>
          </a:p>
        </p:txBody>
      </p:sp>
      <p:sp>
        <p:nvSpPr>
          <p:cNvPr id="34830" name="Line 12"/>
          <p:cNvSpPr>
            <a:spLocks noChangeShapeType="1"/>
          </p:cNvSpPr>
          <p:nvPr/>
        </p:nvSpPr>
        <p:spPr bwMode="auto">
          <a:xfrm>
            <a:off x="6535015" y="1341438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4BF174EE-4523-468F-94ED-5FD08C08C6D7}" type="slidenum">
              <a:rPr lang="cs-CZ" altLang="cs-CZ" sz="1400">
                <a:solidFill>
                  <a:srgbClr val="0066CC"/>
                </a:solidFill>
              </a:rPr>
              <a:pPr/>
              <a:t>42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993062" cy="50403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Harmonizovaná p</a:t>
            </a:r>
            <a:r>
              <a:rPr lang="en-US" altLang="cs-CZ" sz="2400" b="1" dirty="0" err="1" smtClean="0">
                <a:latin typeface="Calibri" panose="020F0502020204030204" pitchFamily="34" charset="0"/>
              </a:rPr>
              <a:t>rostorov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á data</a:t>
            </a:r>
          </a:p>
          <a:p>
            <a:pPr eaLnBrk="1" hangingPunct="1"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flexibilní uživatelské analytické jednotky – administrativní, uživatelské zonace, koridory, 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funk</a:t>
            </a: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ční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oblasti</a:t>
            </a:r>
            <a:endParaRPr lang="cs-CZ" altLang="cs-CZ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kromě salda změn i vnitřní dynamika změn (úbytky, přírůstky)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vnitřní struktura úbytků a přírůstků, sledování změn v čase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intensita změn v území 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kombinace se statistickými informacemi 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tvorba prostorových </a:t>
            </a:r>
            <a:r>
              <a:rPr lang="en-US" altLang="cs-CZ" sz="2400" dirty="0" err="1" smtClean="0">
                <a:solidFill>
                  <a:srgbClr val="EAEAEA"/>
                </a:solidFill>
                <a:latin typeface="Calibri" panose="020F0502020204030204" pitchFamily="34" charset="0"/>
              </a:rPr>
              <a:t>indi</a:t>
            </a:r>
            <a:r>
              <a:rPr lang="cs-CZ" altLang="cs-CZ" sz="2400" dirty="0" err="1" smtClean="0">
                <a:solidFill>
                  <a:srgbClr val="EAEAEA"/>
                </a:solidFill>
                <a:latin typeface="Calibri" panose="020F0502020204030204" pitchFamily="34" charset="0"/>
              </a:rPr>
              <a:t>ká</a:t>
            </a:r>
            <a:r>
              <a:rPr lang="en-US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tor</a:t>
            </a:r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ů</a:t>
            </a:r>
            <a:endParaRPr lang="en-US" altLang="cs-CZ" sz="2400" dirty="0" smtClean="0">
              <a:solidFill>
                <a:srgbClr val="EAEAEA"/>
              </a:solidFill>
              <a:latin typeface="Calibri" panose="020F0502020204030204" pitchFamily="34" charset="0"/>
            </a:endParaRPr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1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2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3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4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5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CB43357C-7916-4DA1-A4EE-E831BAEA2006}" type="slidenum">
              <a:rPr lang="cs-CZ" altLang="cs-CZ" sz="1400">
                <a:solidFill>
                  <a:srgbClr val="0066CC"/>
                </a:solidFill>
              </a:rPr>
              <a:pPr/>
              <a:t>43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981" y="823912"/>
            <a:ext cx="7993063" cy="504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300" dirty="0" smtClean="0">
                <a:latin typeface="Calibri" panose="020F0502020204030204" pitchFamily="34" charset="0"/>
              </a:rPr>
              <a:t>Vnitřní dynamika zachycená prostorovými daty</a:t>
            </a:r>
          </a:p>
        </p:txBody>
      </p:sp>
      <p:sp>
        <p:nvSpPr>
          <p:cNvPr id="38918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8919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8920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8921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8922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8923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8924" name="Picture 11" descr="CZ_pdf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862887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Line 13"/>
          <p:cNvSpPr>
            <a:spLocks noChangeShapeType="1"/>
          </p:cNvSpPr>
          <p:nvPr/>
        </p:nvSpPr>
        <p:spPr bwMode="auto">
          <a:xfrm flipH="1">
            <a:off x="3132138" y="1196975"/>
            <a:ext cx="1079500" cy="2663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4284663" y="1196975"/>
            <a:ext cx="2735262" cy="2663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3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4BF174EE-4523-468F-94ED-5FD08C08C6D7}" type="slidenum">
              <a:rPr lang="cs-CZ" altLang="cs-CZ" sz="1400">
                <a:solidFill>
                  <a:srgbClr val="0066CC"/>
                </a:solidFill>
              </a:rPr>
              <a:pPr/>
              <a:t>44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993062" cy="50403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Harmonizovaná p</a:t>
            </a:r>
            <a:r>
              <a:rPr lang="en-US" altLang="cs-CZ" sz="2400" b="1" dirty="0" err="1" smtClean="0">
                <a:latin typeface="Calibri" panose="020F0502020204030204" pitchFamily="34" charset="0"/>
              </a:rPr>
              <a:t>rostorov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á data</a:t>
            </a:r>
          </a:p>
          <a:p>
            <a:pPr eaLnBrk="1" hangingPunct="1"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flexibilní uživatelské analytické jednotky – administrativní, uživatelské zonace, koridory, 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funk</a:t>
            </a: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ční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oblasti</a:t>
            </a:r>
            <a:endParaRPr lang="cs-CZ" altLang="cs-CZ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kromě salda změn i vnitřní dynamika změn (úbytky, přírůstky)</a:t>
            </a: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vnitřní struktura úbytků a přírůstků, sledování změn v čase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intensita změn v území 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kombinace se statistickými informacemi </a:t>
            </a:r>
          </a:p>
          <a:p>
            <a:pPr eaLnBrk="1" hangingPunct="1"/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tvorba prostorových </a:t>
            </a:r>
            <a:r>
              <a:rPr lang="en-US" altLang="cs-CZ" sz="2400" dirty="0" err="1" smtClean="0">
                <a:solidFill>
                  <a:srgbClr val="EAEAEA"/>
                </a:solidFill>
                <a:latin typeface="Calibri" panose="020F0502020204030204" pitchFamily="34" charset="0"/>
              </a:rPr>
              <a:t>indi</a:t>
            </a:r>
            <a:r>
              <a:rPr lang="cs-CZ" altLang="cs-CZ" sz="2400" dirty="0" err="1" smtClean="0">
                <a:solidFill>
                  <a:srgbClr val="EAEAEA"/>
                </a:solidFill>
                <a:latin typeface="Calibri" panose="020F0502020204030204" pitchFamily="34" charset="0"/>
              </a:rPr>
              <a:t>ká</a:t>
            </a:r>
            <a:r>
              <a:rPr lang="en-US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tor</a:t>
            </a:r>
            <a:r>
              <a:rPr lang="cs-CZ" altLang="cs-CZ" sz="2400" dirty="0" smtClean="0">
                <a:solidFill>
                  <a:srgbClr val="EAEAEA"/>
                </a:solidFill>
                <a:latin typeface="Calibri" panose="020F0502020204030204" pitchFamily="34" charset="0"/>
              </a:rPr>
              <a:t>ů</a:t>
            </a:r>
            <a:endParaRPr lang="en-US" altLang="cs-CZ" sz="2400" dirty="0" smtClean="0">
              <a:solidFill>
                <a:srgbClr val="EAEAEA"/>
              </a:solidFill>
              <a:latin typeface="Calibri" panose="020F0502020204030204" pitchFamily="34" charset="0"/>
            </a:endParaRPr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1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2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3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4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5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4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29622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1"/>
          <p:cNvSpPr>
            <a:spLocks noChangeArrowheads="1"/>
          </p:cNvSpPr>
          <p:nvPr/>
        </p:nvSpPr>
        <p:spPr bwMode="auto">
          <a:xfrm>
            <a:off x="395288" y="1484313"/>
            <a:ext cx="80645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r>
              <a:rPr lang="cs-CZ" altLang="cs-CZ" sz="2000" b="1">
                <a:latin typeface="Myriad Pro" panose="020B0503030403020204" pitchFamily="34" charset="0"/>
              </a:rPr>
              <a:t>Prostorová data - nárůst zastavěného území o 34281 ha</a:t>
            </a: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endParaRPr lang="cs-CZ" altLang="cs-CZ" sz="2000" b="1">
              <a:latin typeface="Myriad Pro" panose="020B0503030403020204" pitchFamily="34" charset="0"/>
            </a:endParaRPr>
          </a:p>
          <a:p>
            <a:pPr eaLnBrk="1" hangingPunct="1"/>
            <a:r>
              <a:rPr lang="cs-CZ" altLang="cs-CZ" sz="2000" b="1">
                <a:latin typeface="Myriad Pro" panose="020B0503030403020204" pitchFamily="34" charset="0"/>
              </a:rPr>
              <a:t>Statistická data - nárůst zastavěného území o 34281 ha</a:t>
            </a:r>
          </a:p>
        </p:txBody>
      </p:sp>
      <p:sp>
        <p:nvSpPr>
          <p:cNvPr id="430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430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908050"/>
            <a:ext cx="7993063" cy="504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300" dirty="0" smtClean="0">
                <a:latin typeface="Calibri" panose="020F0502020204030204" pitchFamily="34" charset="0"/>
              </a:rPr>
              <a:t>Vnitřní struktura změn zachycená prostorovými daty</a:t>
            </a:r>
          </a:p>
          <a:p>
            <a:pPr eaLnBrk="1" hangingPunct="1">
              <a:buFontTx/>
              <a:buNone/>
            </a:pPr>
            <a:endParaRPr lang="cs-CZ" altLang="cs-CZ" sz="2300" dirty="0" smtClean="0"/>
          </a:p>
          <a:p>
            <a:pPr eaLnBrk="1" hangingPunct="1">
              <a:buFontTx/>
              <a:buNone/>
            </a:pPr>
            <a:endParaRPr lang="cs-CZ" altLang="cs-CZ" sz="2300" dirty="0" smtClean="0"/>
          </a:p>
        </p:txBody>
      </p:sp>
      <p:sp>
        <p:nvSpPr>
          <p:cNvPr id="43016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7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8" name="Rectangle 6"/>
          <p:cNvSpPr>
            <a:spLocks noChangeArrowheads="1"/>
          </p:cNvSpPr>
          <p:nvPr/>
        </p:nvSpPr>
        <p:spPr bwMode="auto">
          <a:xfrm>
            <a:off x="3851275" y="5013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19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20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21" name="Rectangle 9"/>
          <p:cNvSpPr>
            <a:spLocks noChangeArrowheads="1"/>
          </p:cNvSpPr>
          <p:nvPr/>
        </p:nvSpPr>
        <p:spPr bwMode="auto">
          <a:xfrm>
            <a:off x="6372225" y="2565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22" name="Rectangle 15"/>
          <p:cNvSpPr>
            <a:spLocks noChangeArrowheads="1"/>
          </p:cNvSpPr>
          <p:nvPr/>
        </p:nvSpPr>
        <p:spPr bwMode="auto">
          <a:xfrm>
            <a:off x="0" y="1844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1171575" y="3476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4302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92375"/>
            <a:ext cx="29527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5" name="Rectangle 19"/>
          <p:cNvSpPr>
            <a:spLocks noChangeArrowheads="1"/>
          </p:cNvSpPr>
          <p:nvPr/>
        </p:nvSpPr>
        <p:spPr bwMode="auto">
          <a:xfrm>
            <a:off x="2987675" y="4797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4302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29622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7" name="Rectangle 28"/>
          <p:cNvSpPr>
            <a:spLocks noChangeArrowheads="1"/>
          </p:cNvSpPr>
          <p:nvPr/>
        </p:nvSpPr>
        <p:spPr bwMode="auto">
          <a:xfrm>
            <a:off x="1042988" y="1989138"/>
            <a:ext cx="640873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DDDD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/>
              <a:t>                   </a:t>
            </a:r>
            <a:r>
              <a:rPr lang="cs-CZ" altLang="cs-CZ" sz="2000" b="1">
                <a:solidFill>
                  <a:srgbClr val="FF0000"/>
                </a:solidFill>
                <a:latin typeface="Myriad Pro" panose="020B0503030403020204" pitchFamily="34" charset="0"/>
              </a:rPr>
              <a:t>úbytky</a:t>
            </a:r>
            <a:r>
              <a:rPr lang="cs-CZ" altLang="cs-CZ" sz="2000" b="1">
                <a:latin typeface="Myriad Pro" panose="020B0503030403020204" pitchFamily="34" charset="0"/>
              </a:rPr>
              <a:t>                                           </a:t>
            </a:r>
            <a:r>
              <a:rPr lang="cs-CZ" altLang="cs-CZ" sz="2000" b="1">
                <a:solidFill>
                  <a:srgbClr val="99FF66"/>
                </a:solidFill>
                <a:latin typeface="Myriad Pro" panose="020B0503030403020204" pitchFamily="34" charset="0"/>
              </a:rPr>
              <a:t>přírůstky</a:t>
            </a:r>
          </a:p>
          <a:p>
            <a:pPr eaLnBrk="1" hangingPunct="1">
              <a:buFontTx/>
              <a:buNone/>
            </a:pPr>
            <a:endParaRPr lang="cs-CZ" altLang="cs-CZ" sz="2300"/>
          </a:p>
          <a:p>
            <a:pPr eaLnBrk="1" hangingPunct="1">
              <a:buFontTx/>
              <a:buNone/>
            </a:pPr>
            <a:endParaRPr lang="cs-CZ" altLang="cs-CZ" sz="2300"/>
          </a:p>
        </p:txBody>
      </p:sp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187"/>
            <a:ext cx="2562225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1770087"/>
            <a:ext cx="21590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774627"/>
            <a:ext cx="2159000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1770087"/>
            <a:ext cx="2162175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4002112"/>
            <a:ext cx="2166937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8574"/>
            <a:ext cx="2555875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4002112"/>
            <a:ext cx="216693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4002112"/>
            <a:ext cx="216693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8" name="Rectangle 10"/>
          <p:cNvSpPr>
            <a:spLocks noChangeArrowheads="1"/>
          </p:cNvSpPr>
          <p:nvPr/>
        </p:nvSpPr>
        <p:spPr bwMode="auto">
          <a:xfrm>
            <a:off x="877888" y="0"/>
            <a:ext cx="8266112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algn="r" eaLnBrk="1" hangingPunct="1"/>
            <a:r>
              <a:rPr lang="cs-CZ" altLang="cs-CZ" sz="3000" b="1">
                <a:solidFill>
                  <a:schemeClr val="folHlink"/>
                </a:solidFill>
              </a:rPr>
              <a:t>Monitoring krajinného pokryvu</a:t>
            </a:r>
            <a:endParaRPr lang="en-US" altLang="cs-CZ" sz="3000" b="1">
              <a:solidFill>
                <a:schemeClr val="folHlink"/>
              </a:solidFill>
            </a:endParaRPr>
          </a:p>
        </p:txBody>
      </p:sp>
      <p:sp>
        <p:nvSpPr>
          <p:cNvPr id="45069" name="Rectangle 11"/>
          <p:cNvSpPr>
            <a:spLocks noChangeArrowheads="1"/>
          </p:cNvSpPr>
          <p:nvPr/>
        </p:nvSpPr>
        <p:spPr bwMode="auto">
          <a:xfrm>
            <a:off x="2626839" y="1055664"/>
            <a:ext cx="61198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DDDDD"/>
              </a:buClr>
              <a:buFont typeface="Wingdings" panose="05000000000000000000" pitchFamily="2" charset="2"/>
              <a:buChar char="§"/>
              <a:defRPr sz="2200">
                <a:solidFill>
                  <a:srgbClr val="333333"/>
                </a:solidFill>
                <a:latin typeface="Univers C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33"/>
                </a:solidFill>
                <a:latin typeface="Univers CE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300" dirty="0">
                <a:latin typeface="Calibri" panose="020F0502020204030204" pitchFamily="34" charset="0"/>
              </a:rPr>
              <a:t>Sledování vnitřní struktury změn v čase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 eaLnBrk="1" hangingPunct="1">
              <a:buFontTx/>
              <a:buNone/>
            </a:pPr>
            <a:endParaRPr lang="cs-CZ" altLang="cs-CZ" sz="2300" dirty="0"/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06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4BF174EE-4523-468F-94ED-5FD08C08C6D7}" type="slidenum">
              <a:rPr lang="cs-CZ" altLang="cs-CZ" sz="1400">
                <a:solidFill>
                  <a:srgbClr val="0066CC"/>
                </a:solidFill>
              </a:rPr>
              <a:pPr/>
              <a:t>47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993062" cy="50403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Harmonizovaná p</a:t>
            </a:r>
            <a:r>
              <a:rPr lang="en-US" altLang="cs-CZ" sz="2400" b="1" dirty="0" err="1" smtClean="0">
                <a:latin typeface="Calibri" panose="020F0502020204030204" pitchFamily="34" charset="0"/>
              </a:rPr>
              <a:t>rostorov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á data</a:t>
            </a:r>
          </a:p>
          <a:p>
            <a:pPr eaLnBrk="1" hangingPunct="1"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flexibilní uživatelské analytické jednotky – administrativní, uživatelské zonace, koridory, 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funk</a:t>
            </a: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ční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oblasti</a:t>
            </a:r>
            <a:endParaRPr lang="cs-CZ" altLang="cs-CZ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kromě salda změn i vnitřní dynamika změn (úbytky, přírůstky)</a:t>
            </a: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vnitřní struktura úbytků a přírůstků, sledování změn v čase</a:t>
            </a: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intensita změn v území </a:t>
            </a:r>
          </a:p>
          <a:p>
            <a:pPr eaLnBrk="1" hangingPunct="1"/>
            <a:r>
              <a:rPr lang="cs-CZ" altLang="cs-CZ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kombinace se statistickými informacemi </a:t>
            </a:r>
          </a:p>
          <a:p>
            <a:pPr eaLnBrk="1" hangingPunct="1"/>
            <a:r>
              <a:rPr lang="cs-CZ" altLang="cs-CZ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tvorba prostorových </a:t>
            </a:r>
            <a:r>
              <a:rPr lang="en-US" altLang="cs-CZ" sz="24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indi</a:t>
            </a:r>
            <a:r>
              <a:rPr lang="cs-CZ" altLang="cs-CZ" sz="24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ká</a:t>
            </a:r>
            <a:r>
              <a:rPr lang="en-US" altLang="cs-CZ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tor</a:t>
            </a:r>
            <a:r>
              <a:rPr lang="cs-CZ" altLang="cs-CZ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ů</a:t>
            </a:r>
            <a:endParaRPr lang="en-US" altLang="cs-CZ" sz="2400" dirty="0" smtClean="0">
              <a:solidFill>
                <a:schemeClr val="bg2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1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2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3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4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5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9191B6CD-A9D2-4F06-8130-B52AF0DA88C2}" type="slidenum">
              <a:rPr lang="cs-CZ" altLang="cs-CZ" sz="1400">
                <a:solidFill>
                  <a:srgbClr val="0066CC"/>
                </a:solidFill>
              </a:rPr>
              <a:pPr/>
              <a:t>48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8604250" cy="43211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>
                <a:latin typeface="Myriad Pro" panose="020B0503030403020204" pitchFamily="34" charset="0"/>
              </a:rPr>
              <a:t> </a:t>
            </a:r>
            <a:r>
              <a:rPr lang="cs-CZ" altLang="cs-CZ" b="1" dirty="0" smtClean="0">
                <a:latin typeface="Myriad Pro" panose="020B0503030403020204" pitchFamily="34" charset="0"/>
              </a:rPr>
              <a:t>          </a:t>
            </a:r>
            <a:r>
              <a:rPr lang="cs-CZ" altLang="cs-CZ" b="1" dirty="0" smtClean="0">
                <a:latin typeface="Calibri" panose="020F0502020204030204" pitchFamily="34" charset="0"/>
              </a:rPr>
              <a:t>Intensita nárůstu zastavění</a:t>
            </a:r>
          </a:p>
          <a:p>
            <a:pPr eaLnBrk="1" hangingPunct="1">
              <a:buFontTx/>
              <a:buNone/>
            </a:pPr>
            <a:r>
              <a:rPr lang="cs-CZ" altLang="cs-CZ" b="1" dirty="0" smtClean="0">
                <a:latin typeface="Myriad Pro" panose="020B0503030403020204" pitchFamily="34" charset="0"/>
              </a:rPr>
              <a:t>                         </a:t>
            </a:r>
            <a:r>
              <a:rPr lang="cs-CZ" altLang="cs-CZ" dirty="0" smtClean="0">
                <a:latin typeface="Myriad Pro" panose="020B0503030403020204" pitchFamily="34" charset="0"/>
              </a:rPr>
              <a:t>1990-2000</a:t>
            </a:r>
            <a:r>
              <a:rPr lang="cs-CZ" altLang="cs-CZ" b="1" dirty="0" smtClean="0">
                <a:latin typeface="Myriad Pro" panose="020B0503030403020204" pitchFamily="34" charset="0"/>
              </a:rPr>
              <a:t>                           </a:t>
            </a:r>
            <a:r>
              <a:rPr lang="cs-CZ" altLang="cs-CZ" dirty="0" smtClean="0">
                <a:latin typeface="Myriad Pro" panose="020B0503030403020204" pitchFamily="34" charset="0"/>
              </a:rPr>
              <a:t>2000-2006                           2006-2012</a:t>
            </a:r>
            <a:endParaRPr lang="cs-CZ" altLang="cs-CZ" b="1" dirty="0" smtClean="0"/>
          </a:p>
          <a:p>
            <a:pPr eaLnBrk="1" hangingPunct="1">
              <a:buFontTx/>
              <a:buNone/>
            </a:pPr>
            <a:endParaRPr lang="cs-CZ" altLang="cs-CZ" sz="2300" dirty="0" smtClean="0"/>
          </a:p>
        </p:txBody>
      </p:sp>
      <p:sp>
        <p:nvSpPr>
          <p:cNvPr id="49158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59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0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1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2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3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65" name="Rectangle 12"/>
          <p:cNvSpPr>
            <a:spLocks noChangeArrowheads="1"/>
          </p:cNvSpPr>
          <p:nvPr/>
        </p:nvSpPr>
        <p:spPr bwMode="auto">
          <a:xfrm>
            <a:off x="647700" y="2886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49166" name="Picture 11" descr="CZ_CS_urban_90_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3"/>
            <a:ext cx="3683418" cy="28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Rectangle 14"/>
          <p:cNvSpPr>
            <a:spLocks noChangeArrowheads="1"/>
          </p:cNvSpPr>
          <p:nvPr/>
        </p:nvSpPr>
        <p:spPr bwMode="auto">
          <a:xfrm>
            <a:off x="1714500" y="453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49168" name="Picture 13" descr="CZ_CS_urb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194" y="2105023"/>
            <a:ext cx="3697755" cy="287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1" descr="CZ_CS_urba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0346" y="2105023"/>
            <a:ext cx="3692369" cy="28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80143080-1B95-41BD-9B5D-58F880D1643D}" type="slidenum">
              <a:rPr lang="cs-CZ" altLang="cs-CZ" sz="1400">
                <a:solidFill>
                  <a:srgbClr val="0066CC"/>
                </a:solidFill>
              </a:rPr>
              <a:pPr/>
              <a:t>4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6264275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Krajinný pokryv a jeho změny</a:t>
            </a:r>
            <a:endParaRPr lang="cs-CZ" altLang="cs-CZ" sz="1800" smtClean="0"/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6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7" name="Rectangle 8"/>
          <p:cNvSpPr>
            <a:spLocks noChangeArrowheads="1"/>
          </p:cNvSpPr>
          <p:nvPr/>
        </p:nvSpPr>
        <p:spPr bwMode="auto">
          <a:xfrm>
            <a:off x="5940425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8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2539" name="Picture 11" descr="sc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14463"/>
            <a:ext cx="5525355" cy="28586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491" y="909422"/>
            <a:ext cx="8352605" cy="540025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Krajinný pokryv odráží jak přírodní potenciál krajiny, tak i</a:t>
            </a:r>
            <a:r>
              <a:rPr lang="cs-CZ" altLang="cs-CZ" sz="2400" dirty="0" smtClean="0">
                <a:latin typeface="Calibri" panose="020F0502020204030204" pitchFamily="34" charset="0"/>
              </a:rPr>
              <a:t> aktuální využití tohoto potenciálu, </a:t>
            </a:r>
            <a:r>
              <a:rPr lang="cs-CZ" altLang="cs-CZ" sz="2400" dirty="0">
                <a:latin typeface="Calibri" panose="020F0502020204030204" pitchFamily="34" charset="0"/>
              </a:rPr>
              <a:t>změny pak často konfliktní </a:t>
            </a:r>
            <a:r>
              <a:rPr lang="cs-CZ" altLang="cs-CZ" sz="2400" dirty="0" smtClean="0">
                <a:latin typeface="Calibri" panose="020F0502020204030204" pitchFamily="34" charset="0"/>
              </a:rPr>
              <a:t>potřeby </a:t>
            </a:r>
            <a:r>
              <a:rPr lang="cs-CZ" altLang="cs-CZ" sz="2400" dirty="0">
                <a:latin typeface="Calibri" panose="020F0502020204030204" pitchFamily="34" charset="0"/>
              </a:rPr>
              <a:t>takového využití.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Krajinný pokryv a jeho </a:t>
            </a:r>
            <a:r>
              <a:rPr lang="cs-CZ" altLang="cs-CZ" sz="2400" dirty="0" smtClean="0">
                <a:latin typeface="Calibri" panose="020F0502020204030204" pitchFamily="34" charset="0"/>
              </a:rPr>
              <a:t>změny zakládají </a:t>
            </a:r>
            <a:r>
              <a:rPr lang="cs-CZ" altLang="cs-CZ" sz="2400" dirty="0">
                <a:latin typeface="Calibri" panose="020F0502020204030204" pitchFamily="34" charset="0"/>
              </a:rPr>
              <a:t>možnosti a limity dalšího využití krajiny v budoucnu.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Krajinný pokryv </a:t>
            </a:r>
            <a:r>
              <a:rPr lang="cs-CZ" altLang="cs-CZ" sz="2400" dirty="0" smtClean="0">
                <a:latin typeface="Calibri" panose="020F0502020204030204" pitchFamily="34" charset="0"/>
              </a:rPr>
              <a:t>je nutné vnímat jako </a:t>
            </a:r>
            <a:r>
              <a:rPr lang="cs-CZ" altLang="cs-CZ" sz="2400" dirty="0">
                <a:latin typeface="Calibri" panose="020F0502020204030204" pitchFamily="34" charset="0"/>
              </a:rPr>
              <a:t>limitní zdroj, omezeně obnovitelný většinou jen v delším časovém horizontu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 dirty="0" smtClean="0"/>
              <a:t>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600" dirty="0" smtClean="0"/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65414" y="166688"/>
            <a:ext cx="83670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  Monitoring krajinného pokryvu a jeho změny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4BF174EE-4523-468F-94ED-5FD08C08C6D7}" type="slidenum">
              <a:rPr lang="cs-CZ" altLang="cs-CZ" sz="1400">
                <a:solidFill>
                  <a:srgbClr val="0066CC"/>
                </a:solidFill>
              </a:rPr>
              <a:pPr/>
              <a:t>49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993062" cy="50403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Harmonizovaná p</a:t>
            </a:r>
            <a:r>
              <a:rPr lang="en-US" altLang="cs-CZ" sz="2400" b="1" dirty="0" err="1" smtClean="0">
                <a:latin typeface="Calibri" panose="020F0502020204030204" pitchFamily="34" charset="0"/>
              </a:rPr>
              <a:t>rostorov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á data</a:t>
            </a:r>
          </a:p>
          <a:p>
            <a:pPr eaLnBrk="1" hangingPunct="1"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flexibilní uživatelské analytické jednotky – administrativní, uživatelské zonace, koridory, 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funk</a:t>
            </a: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ční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oblasti</a:t>
            </a:r>
            <a:endParaRPr lang="cs-CZ" altLang="cs-CZ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kromě salda změn i vnitřní dynamika změn (úbytky, přírůstky)</a:t>
            </a: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vnitřní struktura úbytků a přírůstků, sledování změn v čase</a:t>
            </a: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intensita změn v území </a:t>
            </a: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kombinace se statistickými informacemi </a:t>
            </a:r>
          </a:p>
          <a:p>
            <a:pPr eaLnBrk="1" hangingPunct="1"/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tvorba prostorových </a:t>
            </a:r>
            <a:r>
              <a:rPr lang="en-US" altLang="cs-CZ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indi</a:t>
            </a:r>
            <a:r>
              <a:rPr lang="cs-CZ" altLang="cs-CZ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ká</a:t>
            </a:r>
            <a:r>
              <a:rPr lang="en-US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tor</a:t>
            </a: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ů</a:t>
            </a:r>
            <a:endParaRPr lang="en-US" altLang="cs-CZ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1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2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3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4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6875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Výhody dat z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služeb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latin typeface="Calibri" panose="020F0502020204030204" pitchFamily="34" charset="0"/>
              </a:rPr>
              <a:t>Urban</a:t>
            </a:r>
            <a:r>
              <a:rPr lang="cs-CZ" altLang="cs-CZ" smtClean="0">
                <a:latin typeface="Calibri" panose="020F0502020204030204" pitchFamily="34" charset="0"/>
              </a:rPr>
              <a:t> </a:t>
            </a:r>
            <a:r>
              <a:rPr lang="en-US" altLang="cs-CZ" smtClean="0">
                <a:latin typeface="Calibri" panose="020F0502020204030204" pitchFamily="34" charset="0"/>
              </a:rPr>
              <a:t>Atlas</a:t>
            </a:r>
            <a:endParaRPr lang="cs-CZ" altLang="cs-CZ" smtClean="0"/>
          </a:p>
        </p:txBody>
      </p:sp>
      <p:sp>
        <p:nvSpPr>
          <p:cNvPr id="21507" name="Zástupný symbol pro číslo snímku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  <a:cs typeface="Arial" panose="020B0604020202020204" pitchFamily="34" charset="0"/>
              </a:defRPr>
            </a:lvl9pPr>
          </a:lstStyle>
          <a:p>
            <a:fld id="{63425082-E862-4F77-9922-6FB1ACF52253}" type="slidenum">
              <a:rPr lang="cs-CZ" altLang="cs-CZ" sz="1200">
                <a:solidFill>
                  <a:srgbClr val="333333"/>
                </a:solidFill>
                <a:latin typeface="Calibri" panose="020F0502020204030204" pitchFamily="34" charset="0"/>
              </a:rPr>
              <a:pPr/>
              <a:t>50</a:t>
            </a:fld>
            <a:endParaRPr lang="cs-CZ" altLang="cs-CZ" sz="1200">
              <a:solidFill>
                <a:srgbClr val="333333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6" descr="UAET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095" y="3212976"/>
            <a:ext cx="4033884" cy="244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49" y="3549618"/>
            <a:ext cx="3518131" cy="2571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385" y="4026195"/>
            <a:ext cx="3504600" cy="256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9" y="1071539"/>
            <a:ext cx="4407344" cy="24052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Explorační platformy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339" y="987808"/>
            <a:ext cx="4257394" cy="245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142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nap_1939mkeo91g4ceg – kopi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62967"/>
            <a:ext cx="9144000" cy="4786313"/>
          </a:xfrm>
          <a:prstGeom prst="rect">
            <a:avLst/>
          </a:prstGeom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9750" y="0"/>
            <a:ext cx="1152525" cy="1125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970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7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cs-CZ" sz="1000"/>
          </a:p>
          <a:p>
            <a:pPr eaLnBrk="1" hangingPunct="1">
              <a:buFontTx/>
              <a:buNone/>
            </a:pPr>
            <a:endParaRPr lang="en-GB" altLang="cs-CZ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39750" y="1341438"/>
            <a:ext cx="83534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536" y="188566"/>
            <a:ext cx="859623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None/>
            </a:pPr>
            <a:r>
              <a:rPr lang="en-US" altLang="cs-CZ" sz="3200" b="1" dirty="0" err="1">
                <a:solidFill>
                  <a:srgbClr val="2C5884"/>
                </a:solidFill>
                <a:latin typeface="Calibri" panose="020F0502020204030204" pitchFamily="34" charset="0"/>
              </a:rPr>
              <a:t>Ap</a:t>
            </a:r>
            <a:r>
              <a:rPr lang="cs-CZ" altLang="cs-CZ" sz="3200" b="1" dirty="0" err="1">
                <a:solidFill>
                  <a:srgbClr val="2C5884"/>
                </a:solidFill>
                <a:latin typeface="Calibri" panose="020F0502020204030204" pitchFamily="34" charset="0"/>
              </a:rPr>
              <a:t>likace</a:t>
            </a:r>
            <a:r>
              <a:rPr lang="en-US" altLang="cs-CZ" sz="3200" b="1" dirty="0">
                <a:solidFill>
                  <a:srgbClr val="2C5884"/>
                </a:solidFill>
                <a:latin typeface="Calibri" panose="020F0502020204030204" pitchFamily="34" charset="0"/>
              </a:rPr>
              <a:t> Copernicus p</a:t>
            </a:r>
            <a:r>
              <a:rPr lang="cs-CZ" altLang="cs-CZ" sz="3200" b="1" dirty="0" err="1">
                <a:solidFill>
                  <a:srgbClr val="2C5884"/>
                </a:solidFill>
                <a:latin typeface="Calibri" panose="020F0502020204030204" pitchFamily="34" charset="0"/>
              </a:rPr>
              <a:t>řístupů</a:t>
            </a:r>
            <a:r>
              <a:rPr lang="cs-CZ" altLang="cs-CZ" sz="3200" b="1" dirty="0">
                <a:solidFill>
                  <a:srgbClr val="2C5884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(</a:t>
            </a:r>
            <a:r>
              <a:rPr lang="en-US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World Bank, ADB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)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7" descr="snap_1939nv7e7dq5t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2348880"/>
            <a:ext cx="6652014" cy="4095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085" y="981240"/>
            <a:ext cx="4749428" cy="2592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411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CB71E084-E1A8-4660-B211-801A4493E2C0}" type="slidenum">
              <a:rPr lang="cs-CZ" altLang="cs-CZ" sz="1400">
                <a:solidFill>
                  <a:srgbClr val="0066CC"/>
                </a:solidFill>
              </a:rPr>
              <a:pPr/>
              <a:t>52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993062" cy="50403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 sz="2300" dirty="0" smtClean="0"/>
          </a:p>
          <a:p>
            <a:pPr eaLnBrk="1" hangingPunct="1"/>
            <a:r>
              <a:rPr lang="cs-CZ" altLang="cs-CZ" sz="2300" dirty="0" smtClean="0">
                <a:solidFill>
                  <a:schemeClr val="tx1"/>
                </a:solidFill>
              </a:rPr>
              <a:t>Potenciál využití dat programu </a:t>
            </a:r>
            <a:r>
              <a:rPr lang="cs-CZ" altLang="cs-CZ" sz="2300" dirty="0" err="1" smtClean="0">
                <a:solidFill>
                  <a:schemeClr val="tx1"/>
                </a:solidFill>
              </a:rPr>
              <a:t>Copernicus</a:t>
            </a:r>
            <a:r>
              <a:rPr lang="cs-CZ" altLang="cs-CZ" sz="2300" dirty="0" smtClean="0">
                <a:solidFill>
                  <a:schemeClr val="tx1"/>
                </a:solidFill>
              </a:rPr>
              <a:t> minimálně na strategické úrovni rozhodování je obrovský</a:t>
            </a:r>
          </a:p>
          <a:p>
            <a:pPr eaLnBrk="1" hangingPunct="1"/>
            <a:r>
              <a:rPr lang="cs-CZ" altLang="cs-CZ" sz="2300" dirty="0" smtClean="0">
                <a:solidFill>
                  <a:schemeClr val="tx1"/>
                </a:solidFill>
              </a:rPr>
              <a:t>Vyžaduje nové přístupy a nové pohledy na informace</a:t>
            </a:r>
          </a:p>
          <a:p>
            <a:pPr eaLnBrk="1" hangingPunct="1"/>
            <a:endParaRPr lang="cs-CZ" altLang="cs-CZ" sz="23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300" dirty="0" smtClean="0">
                <a:solidFill>
                  <a:schemeClr val="tx1"/>
                </a:solidFill>
              </a:rPr>
              <a:t>Harmonizované produkty</a:t>
            </a:r>
          </a:p>
          <a:p>
            <a:pPr eaLnBrk="1" hangingPunct="1"/>
            <a:r>
              <a:rPr lang="cs-CZ" altLang="cs-CZ" sz="2300" dirty="0" smtClean="0">
                <a:solidFill>
                  <a:schemeClr val="tx1"/>
                </a:solidFill>
              </a:rPr>
              <a:t>Zajištěná aktualizace</a:t>
            </a:r>
          </a:p>
          <a:p>
            <a:pPr eaLnBrk="1" hangingPunct="1"/>
            <a:r>
              <a:rPr lang="cs-CZ" altLang="cs-CZ" sz="2300" dirty="0" smtClean="0">
                <a:solidFill>
                  <a:schemeClr val="tx1"/>
                </a:solidFill>
              </a:rPr>
              <a:t>Free and Open </a:t>
            </a:r>
            <a:r>
              <a:rPr lang="cs-CZ" altLang="cs-CZ" sz="2300" dirty="0" err="1" smtClean="0">
                <a:solidFill>
                  <a:schemeClr val="tx1"/>
                </a:solidFill>
              </a:rPr>
              <a:t>Policy</a:t>
            </a:r>
            <a:endParaRPr lang="cs-CZ" altLang="cs-CZ" sz="2300" dirty="0" smtClean="0">
              <a:solidFill>
                <a:schemeClr val="tx1"/>
              </a:solidFill>
            </a:endParaRPr>
          </a:p>
          <a:p>
            <a:pPr eaLnBrk="1" hangingPunct="1"/>
            <a:endParaRPr lang="cs-CZ" altLang="cs-CZ" sz="2300" dirty="0" smtClean="0">
              <a:solidFill>
                <a:schemeClr val="tx1"/>
              </a:solidFill>
            </a:endParaRPr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09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10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11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Závěr - shrnutí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CB71E084-E1A8-4660-B211-801A4493E2C0}" type="slidenum">
              <a:rPr lang="cs-CZ" altLang="cs-CZ" sz="1400">
                <a:solidFill>
                  <a:srgbClr val="0066CC"/>
                </a:solidFill>
              </a:rPr>
              <a:pPr/>
              <a:t>53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993062" cy="5040313"/>
          </a:xfrm>
        </p:spPr>
        <p:txBody>
          <a:bodyPr/>
          <a:lstStyle/>
          <a:p>
            <a:pPr eaLnBrk="1" hangingPunct="1"/>
            <a:r>
              <a:rPr lang="cs-CZ" altLang="cs-CZ" sz="2300" dirty="0" smtClean="0">
                <a:solidFill>
                  <a:srgbClr val="2C55B2"/>
                </a:solidFill>
              </a:rPr>
              <a:t>Financování projektu: </a:t>
            </a:r>
            <a:r>
              <a:rPr lang="cs-CZ" altLang="cs-CZ" sz="2300" dirty="0" smtClean="0">
                <a:solidFill>
                  <a:schemeClr val="tx1"/>
                </a:solidFill>
              </a:rPr>
              <a:t>EU/EC/ESA – programy FP7, H2020 atd.</a:t>
            </a:r>
          </a:p>
          <a:p>
            <a:pPr eaLnBrk="1" hangingPunct="1"/>
            <a:r>
              <a:rPr lang="cs-CZ" altLang="cs-CZ" sz="2300" dirty="0" smtClean="0">
                <a:solidFill>
                  <a:srgbClr val="2C55B2"/>
                </a:solidFill>
              </a:rPr>
              <a:t>Realizace projektu: </a:t>
            </a:r>
            <a:r>
              <a:rPr lang="cs-CZ" altLang="cs-CZ" sz="2300" dirty="0" smtClean="0">
                <a:solidFill>
                  <a:schemeClr val="tx1"/>
                </a:solidFill>
              </a:rPr>
              <a:t>projektoví partneři (</a:t>
            </a:r>
            <a:r>
              <a:rPr lang="cs-CZ" altLang="cs-CZ" sz="2300" dirty="0" err="1" smtClean="0">
                <a:solidFill>
                  <a:schemeClr val="tx1"/>
                </a:solidFill>
              </a:rPr>
              <a:t>SME,univerzity</a:t>
            </a:r>
            <a:r>
              <a:rPr lang="cs-CZ" altLang="cs-CZ" sz="2300" dirty="0" smtClean="0">
                <a:solidFill>
                  <a:schemeClr val="tx1"/>
                </a:solidFill>
              </a:rPr>
              <a:t> atd.)</a:t>
            </a:r>
          </a:p>
          <a:p>
            <a:pPr eaLnBrk="1" hangingPunct="1"/>
            <a:r>
              <a:rPr lang="cs-CZ" altLang="cs-CZ" sz="2300" dirty="0" smtClean="0">
                <a:solidFill>
                  <a:srgbClr val="2C55B2"/>
                </a:solidFill>
              </a:rPr>
              <a:t>„</a:t>
            </a:r>
            <a:r>
              <a:rPr lang="cs-CZ" altLang="cs-CZ" sz="2300" dirty="0" err="1" smtClean="0">
                <a:solidFill>
                  <a:srgbClr val="2C55B2"/>
                </a:solidFill>
              </a:rPr>
              <a:t>Piloting</a:t>
            </a:r>
            <a:r>
              <a:rPr lang="cs-CZ" altLang="cs-CZ" sz="2300" dirty="0" smtClean="0">
                <a:solidFill>
                  <a:srgbClr val="2C55B2"/>
                </a:solidFill>
              </a:rPr>
              <a:t>“ </a:t>
            </a:r>
            <a:r>
              <a:rPr lang="cs-CZ" altLang="cs-CZ" sz="2300" dirty="0" smtClean="0">
                <a:solidFill>
                  <a:schemeClr val="tx1"/>
                </a:solidFill>
              </a:rPr>
              <a:t>– implementace metodik pro vybrané území</a:t>
            </a:r>
          </a:p>
          <a:p>
            <a:pPr eaLnBrk="1" hangingPunct="1"/>
            <a:r>
              <a:rPr lang="cs-CZ" altLang="cs-CZ" sz="2300" dirty="0" smtClean="0">
                <a:solidFill>
                  <a:srgbClr val="2C55B2"/>
                </a:solidFill>
              </a:rPr>
              <a:t>Uživatelé:</a:t>
            </a:r>
            <a:r>
              <a:rPr lang="cs-CZ" altLang="cs-CZ" sz="2300" dirty="0" smtClean="0">
                <a:solidFill>
                  <a:schemeClr val="tx1"/>
                </a:solidFill>
              </a:rPr>
              <a:t> z řad veřejné správy, samosprávy (regiony, města), regionální rozvojové agentury atd.:</a:t>
            </a:r>
          </a:p>
          <a:p>
            <a:pPr marL="457200" lvl="1" indent="0" eaLnBrk="1" hangingPunct="1">
              <a:buNone/>
            </a:pPr>
            <a:r>
              <a:rPr lang="cs-CZ" altLang="cs-CZ" sz="2000" i="1" dirty="0" smtClean="0">
                <a:solidFill>
                  <a:srgbClr val="2C55B2"/>
                </a:solidFill>
              </a:rPr>
              <a:t>v ČR například MHMP/IPR, MSK, Plzeň, Brno</a:t>
            </a:r>
          </a:p>
          <a:p>
            <a:pPr lvl="1" eaLnBrk="1" hangingPunct="1"/>
            <a:r>
              <a:rPr lang="cs-CZ" altLang="cs-CZ" sz="2300" dirty="0" smtClean="0">
                <a:solidFill>
                  <a:schemeClr val="tx1"/>
                </a:solidFill>
              </a:rPr>
              <a:t>Identifikace specifických problémů v území</a:t>
            </a:r>
          </a:p>
          <a:p>
            <a:pPr lvl="1" eaLnBrk="1" hangingPunct="1"/>
            <a:r>
              <a:rPr lang="cs-CZ" altLang="cs-CZ" sz="2300" dirty="0" smtClean="0">
                <a:solidFill>
                  <a:schemeClr val="tx1"/>
                </a:solidFill>
              </a:rPr>
              <a:t>Definice uživatelských požadavků</a:t>
            </a:r>
          </a:p>
          <a:p>
            <a:pPr lvl="1" eaLnBrk="1" hangingPunct="1"/>
            <a:r>
              <a:rPr lang="cs-CZ" altLang="cs-CZ" sz="2300" dirty="0" smtClean="0">
                <a:solidFill>
                  <a:schemeClr val="tx1"/>
                </a:solidFill>
              </a:rPr>
              <a:t>Zpětná vazba</a:t>
            </a:r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09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10" name="Rectangle 8"/>
          <p:cNvSpPr>
            <a:spLocks noChangeArrowheads="1"/>
          </p:cNvSpPr>
          <p:nvPr/>
        </p:nvSpPr>
        <p:spPr bwMode="auto">
          <a:xfrm>
            <a:off x="457200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11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053" y="188640"/>
            <a:ext cx="7777162" cy="6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Projekty s využitím dat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v praxi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9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02a_prg_change_confidence_2006-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765175"/>
            <a:ext cx="4138613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" descr="02b_prg_change_confidence_2006-2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765175"/>
            <a:ext cx="4779962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1066800" y="6440488"/>
            <a:ext cx="7239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400">
              <a:solidFill>
                <a:srgbClr val="0066CC"/>
              </a:solidFill>
            </a:endParaRP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8534400" y="6440488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82B69C1-E4B6-42AD-BF8A-193713E136B7}" type="slidenum">
              <a:rPr lang="cs-CZ" altLang="cs-CZ" sz="14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cs-CZ" sz="1400"/>
          </a:p>
        </p:txBody>
      </p:sp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2667000" y="152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sz="2400" b="1" dirty="0" smtClean="0">
                <a:solidFill>
                  <a:srgbClr val="2C55B2"/>
                </a:solidFill>
                <a:latin typeface="Calibri" panose="020F0502020204030204" pitchFamily="34" charset="0"/>
              </a:rPr>
              <a:t>Aktuální projekty - monitoring </a:t>
            </a:r>
            <a:r>
              <a:rPr lang="cs-CZ" sz="2400" b="1" dirty="0">
                <a:solidFill>
                  <a:srgbClr val="2C55B2"/>
                </a:solidFill>
                <a:latin typeface="Calibri" panose="020F0502020204030204" pitchFamily="34" charset="0"/>
              </a:rPr>
              <a:t>rozvoje zástavby</a:t>
            </a:r>
            <a:endParaRPr lang="en-GB" altLang="cs-CZ" sz="2400" b="1" dirty="0">
              <a:solidFill>
                <a:srgbClr val="B2B2B2"/>
              </a:solidFill>
            </a:endParaRPr>
          </a:p>
        </p:txBody>
      </p:sp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107950" y="5084763"/>
            <a:ext cx="89281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2pPr>
            <a:lvl3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200">
                <a:solidFill>
                  <a:srgbClr val="333333"/>
                </a:solidFill>
                <a:latin typeface="Univers CE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333333"/>
                </a:solidFill>
                <a:latin typeface="Univers CE" charset="0"/>
              </a:defRPr>
            </a:lvl9pPr>
          </a:lstStyle>
          <a:p>
            <a:pPr marL="342900" indent="-342900" algn="just" eaLnBrk="1" hangingPunct="1">
              <a:spcBef>
                <a:spcPts val="500"/>
              </a:spcBef>
              <a:buClr>
                <a:srgbClr val="0066CC"/>
              </a:buClr>
              <a:buFontTx/>
              <a:buChar char="-"/>
            </a:pPr>
            <a:r>
              <a:rPr lang="cs-CZ" altLang="cs-CZ" sz="2000" i="1" dirty="0" smtClean="0">
                <a:solidFill>
                  <a:srgbClr val="5F5F5F"/>
                </a:solidFill>
                <a:latin typeface="Arial" panose="020B0604020202020204" pitchFamily="34" charset="0"/>
              </a:rPr>
              <a:t>Rozvoj urbanizovaných ploch v delším časovém horizontu (2000-2016)</a:t>
            </a:r>
          </a:p>
          <a:p>
            <a:pPr marL="342900" indent="-342900" algn="just" eaLnBrk="1" hangingPunct="1">
              <a:spcBef>
                <a:spcPts val="500"/>
              </a:spcBef>
              <a:buClr>
                <a:srgbClr val="0066CC"/>
              </a:buClr>
              <a:buFontTx/>
              <a:buChar char="-"/>
            </a:pPr>
            <a:r>
              <a:rPr lang="cs-CZ" altLang="cs-CZ" sz="2000" i="1" dirty="0" smtClean="0">
                <a:solidFill>
                  <a:srgbClr val="5F5F5F"/>
                </a:solidFill>
                <a:latin typeface="Arial" panose="020B0604020202020204" pitchFamily="34" charset="0"/>
              </a:rPr>
              <a:t>Landsat7/8, Sentinel – podrobné časové řady</a:t>
            </a:r>
          </a:p>
          <a:p>
            <a:pPr marL="342900" indent="-342900" algn="just" eaLnBrk="1" hangingPunct="1">
              <a:spcBef>
                <a:spcPts val="500"/>
              </a:spcBef>
              <a:buClr>
                <a:srgbClr val="0066CC"/>
              </a:buClr>
              <a:buFontTx/>
              <a:buChar char="-"/>
            </a:pPr>
            <a:r>
              <a:rPr lang="cs-CZ" altLang="cs-CZ" sz="2000" i="1" dirty="0" smtClean="0">
                <a:solidFill>
                  <a:srgbClr val="5F5F5F"/>
                </a:solidFill>
                <a:latin typeface="Arial" panose="020B0604020202020204" pitchFamily="34" charset="0"/>
              </a:rPr>
              <a:t>Změny v zástavbě s vysokou frekvencí (meziroční změny)</a:t>
            </a:r>
          </a:p>
          <a:p>
            <a:pPr marL="342900" indent="-342900" algn="just" eaLnBrk="1" hangingPunct="1">
              <a:spcBef>
                <a:spcPts val="500"/>
              </a:spcBef>
              <a:buClr>
                <a:srgbClr val="0066CC"/>
              </a:buClr>
              <a:buFontTx/>
              <a:buChar char="-"/>
            </a:pPr>
            <a:r>
              <a:rPr lang="cs-CZ" altLang="cs-CZ" sz="2000" i="1" dirty="0" smtClean="0">
                <a:solidFill>
                  <a:srgbClr val="5F5F5F"/>
                </a:solidFill>
                <a:latin typeface="Arial" panose="020B0604020202020204" pitchFamily="34" charset="0"/>
              </a:rPr>
              <a:t>Aktuální informace</a:t>
            </a:r>
            <a:endParaRPr lang="en-US" altLang="cs-CZ" sz="2000" i="1" dirty="0">
              <a:solidFill>
                <a:srgbClr val="5F5F5F"/>
              </a:solidFill>
            </a:endParaRPr>
          </a:p>
          <a:p>
            <a:pPr algn="just" eaLnBrk="1" hangingPunct="1">
              <a:spcBef>
                <a:spcPts val="500"/>
              </a:spcBef>
              <a:buClrTx/>
              <a:buFontTx/>
              <a:buNone/>
            </a:pPr>
            <a:endParaRPr lang="en-US" altLang="cs-CZ" sz="2000" i="1" dirty="0">
              <a:solidFill>
                <a:srgbClr val="5F5F5F"/>
              </a:solidFill>
            </a:endParaRPr>
          </a:p>
          <a:p>
            <a:pPr algn="just" eaLnBrk="1" hangingPunct="1">
              <a:spcBef>
                <a:spcPts val="500"/>
              </a:spcBef>
              <a:buClr>
                <a:srgbClr val="0066CC"/>
              </a:buClr>
              <a:buFont typeface="Wingdings" panose="05000000000000000000" pitchFamily="2" charset="2"/>
              <a:buNone/>
            </a:pPr>
            <a:endParaRPr lang="en-US" altLang="cs-CZ" sz="2000" i="1" dirty="0">
              <a:solidFill>
                <a:srgbClr val="5F5F5F"/>
              </a:solidFill>
            </a:endParaRPr>
          </a:p>
        </p:txBody>
      </p:sp>
      <p:pic>
        <p:nvPicPr>
          <p:cNvPr id="9224" name="Picture 12" descr="confidence_legen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860800"/>
            <a:ext cx="12017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861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52400"/>
            <a:ext cx="7367587" cy="457200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1258888" y="3500438"/>
            <a:ext cx="532923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  <a:p>
            <a:pPr eaLnBrk="1" hangingPunct="1"/>
            <a:endParaRPr lang="cs-CZ" altLang="cs-CZ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Kateřina Jupová</a:t>
            </a:r>
            <a:endParaRPr lang="cs-CZ" altLang="cs-CZ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GISAT</a:t>
            </a:r>
          </a:p>
          <a:p>
            <a:pPr eaLnBrk="1" hangingPunct="1"/>
            <a:r>
              <a:rPr lang="cs-CZ" altLang="cs-CZ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katerina.jupova</a:t>
            </a:r>
            <a:r>
              <a:rPr lang="en-US" altLang="cs-CZ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@gisat.cz</a:t>
            </a:r>
            <a:endParaRPr lang="cs-CZ" altLang="cs-CZ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EA2C0457-70DE-49C4-A4B1-7BF960313D31}" type="slidenum">
              <a:rPr lang="cs-CZ" altLang="cs-CZ" sz="1400">
                <a:solidFill>
                  <a:srgbClr val="0066CC"/>
                </a:solidFill>
              </a:rPr>
              <a:pPr/>
              <a:t>5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351837" cy="54006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 smtClean="0">
                <a:latin typeface="Calibri" panose="020F0502020204030204" pitchFamily="34" charset="0"/>
              </a:rPr>
              <a:t>Pro efektivní management území</a:t>
            </a:r>
            <a:r>
              <a:rPr lang="en-US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 smtClean="0">
                <a:latin typeface="Calibri" panose="020F0502020204030204" pitchFamily="34" charset="0"/>
              </a:rPr>
              <a:t>je potřeba vhled do procesů za změnami v území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 smtClean="0">
                <a:latin typeface="Calibri" panose="020F0502020204030204" pitchFamily="34" charset="0"/>
              </a:rPr>
              <a:t>a)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b="1" dirty="0" smtClean="0">
                <a:latin typeface="Calibri" panose="020F0502020204030204" pitchFamily="34" charset="0"/>
              </a:rPr>
              <a:t>dobré  informace o stavu a změnách krajinného pokryvu</a:t>
            </a:r>
            <a:endParaRPr lang="cs-CZ" altLang="cs-CZ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množství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struktura a typologie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prostorová distribuce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kvantita, kvalita a intensita změn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dlouhodobé trendy</a:t>
            </a:r>
          </a:p>
          <a:p>
            <a:pPr eaLnBrk="1" hangingPunct="1">
              <a:lnSpc>
                <a:spcPct val="90000"/>
              </a:lnSpc>
            </a:pPr>
            <a:endParaRPr lang="cs-CZ" altLang="cs-CZ" sz="1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 smtClean="0">
                <a:latin typeface="Calibri" panose="020F0502020204030204" pitchFamily="34" charset="0"/>
              </a:rPr>
              <a:t>b) možnost propojit informace o krajinném pokryvu s dalšími informacemi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o regulativech v území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se </a:t>
            </a:r>
            <a:r>
              <a:rPr lang="cs-CZ" altLang="cs-CZ" dirty="0" err="1" smtClean="0">
                <a:latin typeface="Calibri" panose="020F0502020204030204" pitchFamily="34" charset="0"/>
              </a:rPr>
              <a:t>socio</a:t>
            </a:r>
            <a:r>
              <a:rPr lang="cs-CZ" altLang="cs-CZ" dirty="0" smtClean="0">
                <a:latin typeface="Calibri" panose="020F0502020204030204" pitchFamily="34" charset="0"/>
              </a:rPr>
              <a:t>-ekonomickými ukazateli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s </a:t>
            </a:r>
            <a:r>
              <a:rPr lang="cs-CZ" altLang="cs-CZ" dirty="0" smtClean="0">
                <a:latin typeface="Calibri" panose="020F0502020204030204" pitchFamily="34" charset="0"/>
              </a:rPr>
              <a:t>dalšími </a:t>
            </a:r>
            <a:r>
              <a:rPr lang="cs-CZ" altLang="cs-CZ" dirty="0" smtClean="0">
                <a:latin typeface="Calibri" panose="020F0502020204030204" pitchFamily="34" charset="0"/>
              </a:rPr>
              <a:t>environmentálními informacemi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4582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5" name="Rectangle 7"/>
          <p:cNvSpPr>
            <a:spLocks noChangeArrowheads="1"/>
          </p:cNvSpPr>
          <p:nvPr/>
        </p:nvSpPr>
        <p:spPr bwMode="auto">
          <a:xfrm>
            <a:off x="596265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6" name="Rectangle 8"/>
          <p:cNvSpPr>
            <a:spLocks noChangeArrowheads="1"/>
          </p:cNvSpPr>
          <p:nvPr/>
        </p:nvSpPr>
        <p:spPr bwMode="auto">
          <a:xfrm>
            <a:off x="5940425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65414" y="166688"/>
            <a:ext cx="83670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  Monitoring krajinného pokryvu a jeho změny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fld id="{D4D1A0D2-7896-4DED-B22A-92DE48BDE0F3}" type="slidenum">
              <a:rPr lang="cs-CZ" altLang="cs-CZ" sz="1400">
                <a:solidFill>
                  <a:srgbClr val="0066CC"/>
                </a:solidFill>
              </a:rPr>
              <a:pPr/>
              <a:t>6</a:t>
            </a:fld>
            <a:endParaRPr lang="cs-CZ" altLang="cs-CZ" sz="1400">
              <a:solidFill>
                <a:srgbClr val="0066CC"/>
              </a:solidFill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5903912" cy="457200"/>
          </a:xfrm>
        </p:spPr>
        <p:txBody>
          <a:bodyPr/>
          <a:lstStyle/>
          <a:p>
            <a:pPr eaLnBrk="1" hangingPunct="1"/>
            <a:r>
              <a:rPr lang="cs-CZ" altLang="cs-CZ" smtClean="0"/>
              <a:t>Monitoring krajinného pokryvu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563" y="1125538"/>
            <a:ext cx="7993062" cy="53276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dirty="0" smtClean="0">
                <a:latin typeface="Calibri" panose="020F0502020204030204" pitchFamily="34" charset="0"/>
              </a:rPr>
              <a:t>Dobré  informace o stavu a změnách krajinného pokryvu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</a:rPr>
              <a:t>&gt;</a:t>
            </a:r>
            <a:r>
              <a:rPr lang="cs-CZ" altLang="cs-CZ" sz="2400" dirty="0" smtClean="0">
                <a:latin typeface="Calibri" panose="020F0502020204030204" pitchFamily="34" charset="0"/>
              </a:rPr>
              <a:t> potřeba (monitorovacího) systému </a:t>
            </a:r>
            <a:r>
              <a:rPr lang="en-US" altLang="cs-CZ" sz="2400" dirty="0" smtClean="0">
                <a:latin typeface="Calibri" panose="020F0502020204030204" pitchFamily="34" charset="0"/>
              </a:rPr>
              <a:t>/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latin typeface="Calibri" panose="020F0502020204030204" pitchFamily="34" charset="0"/>
              </a:rPr>
              <a:t>programu</a:t>
            </a:r>
            <a:r>
              <a:rPr lang="cs-CZ" altLang="cs-CZ" sz="2400" dirty="0" smtClean="0">
                <a:latin typeface="Calibri" panose="020F0502020204030204" pitchFamily="34" charset="0"/>
              </a:rPr>
              <a:t> pro sběr dat o krajinném pokryvu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700" dirty="0" smtClean="0">
                <a:latin typeface="Calibri" panose="020F0502020204030204" pitchFamily="34" charset="0"/>
              </a:rPr>
              <a:t>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sz="2400" dirty="0" smtClean="0">
                <a:latin typeface="Calibri" panose="020F0502020204030204" pitchFamily="34" charset="0"/>
              </a:rPr>
              <a:t>E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xistují</a:t>
            </a:r>
            <a:r>
              <a:rPr lang="cs-CZ" altLang="cs-CZ" sz="2400" dirty="0" smtClean="0">
                <a:latin typeface="Calibri" panose="020F0502020204030204" pitchFamily="34" charset="0"/>
              </a:rPr>
              <a:t> různé strategie založené na</a:t>
            </a:r>
            <a:endParaRPr lang="en-US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informačních registrech (např. katastr)</a:t>
            </a:r>
            <a:endParaRPr lang="en-US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místním šetření či t</a:t>
            </a:r>
            <a:r>
              <a:rPr lang="en-US" altLang="cs-CZ" sz="2400" dirty="0" err="1" smtClean="0">
                <a:latin typeface="Calibri" panose="020F0502020204030204" pitchFamily="34" charset="0"/>
              </a:rPr>
              <a:t>opografick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ém</a:t>
            </a:r>
            <a:r>
              <a:rPr lang="cs-CZ" altLang="cs-CZ" sz="2400" dirty="0" smtClean="0">
                <a:latin typeface="Calibri" panose="020F0502020204030204" pitchFamily="34" charset="0"/>
              </a:rPr>
              <a:t> mapování (centrální, distribuované)</a:t>
            </a:r>
            <a:endParaRPr lang="en-US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statistické přístupy na základě vybraných vzorků</a:t>
            </a:r>
            <a:endParaRPr lang="en-US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b="1" dirty="0" err="1" smtClean="0">
                <a:latin typeface="Calibri" panose="020F0502020204030204" pitchFamily="34" charset="0"/>
              </a:rPr>
              <a:t>semi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-automatické zpracování dat dálkového průzkumu Země (DPZ)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lvl="1" indent="-381000"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Národní programy</a:t>
            </a:r>
          </a:p>
          <a:p>
            <a:pPr lvl="1" indent="-381000" eaLnBrk="1" hangingPunct="1"/>
            <a:r>
              <a:rPr lang="cs-CZ" altLang="cs-CZ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Copernicus</a:t>
            </a:r>
            <a:r>
              <a:rPr lang="en-US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repre</a:t>
            </a:r>
            <a:r>
              <a:rPr lang="cs-CZ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z</a:t>
            </a:r>
            <a:r>
              <a:rPr lang="en-US" altLang="cs-CZ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entuje</a:t>
            </a:r>
            <a:r>
              <a:rPr lang="en-US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evropsk</a:t>
            </a:r>
            <a:r>
              <a:rPr lang="cs-CZ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ý program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2700338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2700338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857625" y="502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5940425" y="321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5940425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638175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Univers C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Univers C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Univers C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Univers CE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65414" y="166688"/>
            <a:ext cx="83670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  Monitoring krajinného pokryvu a jeho změny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17032"/>
            <a:ext cx="4464496" cy="14649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98" y="917608"/>
            <a:ext cx="1702454" cy="110781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246676" y="1848346"/>
            <a:ext cx="4079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Open Data (Copernicus </a:t>
            </a:r>
            <a:r>
              <a:rPr lang="en-US" sz="2000" b="1" dirty="0" err="1">
                <a:latin typeface="Calibri" panose="020F0502020204030204" pitchFamily="34" charset="0"/>
              </a:rPr>
              <a:t>programme</a:t>
            </a:r>
            <a:r>
              <a:rPr lang="en-US" sz="2000" b="1" dirty="0">
                <a:latin typeface="Calibri" panose="020F0502020204030204" pitchFamily="34" charset="0"/>
              </a:rPr>
              <a:t>) </a:t>
            </a:r>
            <a:endParaRPr lang="cs-CZ" sz="2000" b="1" dirty="0">
              <a:latin typeface="Calibri" panose="020F0502020204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123726" y="5250192"/>
            <a:ext cx="6768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identification, characterization and monitoring of city potential for sustainable growth (potential </a:t>
            </a:r>
            <a:r>
              <a:rPr lang="en-US" sz="2000" dirty="0" smtClean="0">
                <a:latin typeface="Calibri" panose="020F0502020204030204" pitchFamily="34" charset="0"/>
              </a:rPr>
              <a:t>(re-)development areas</a:t>
            </a:r>
            <a:r>
              <a:rPr lang="cs-CZ" sz="2000" dirty="0" smtClean="0">
                <a:latin typeface="Calibri" panose="020F0502020204030204" pitchFamily="34" charset="0"/>
              </a:rPr>
              <a:t>: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</a:rPr>
              <a:t>(</a:t>
            </a:r>
            <a:r>
              <a:rPr lang="en-US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green</a:t>
            </a:r>
            <a:r>
              <a:rPr lang="en-US" sz="2000" dirty="0" smtClean="0">
                <a:latin typeface="Calibri" panose="020F0502020204030204" pitchFamily="34" charset="0"/>
              </a:rPr>
              <a:t> / </a:t>
            </a:r>
            <a:r>
              <a:rPr lang="en-US" sz="2000" dirty="0" smtClean="0">
                <a:solidFill>
                  <a:srgbClr val="CC6600"/>
                </a:solidFill>
                <a:latin typeface="Calibri" panose="020F0502020204030204" pitchFamily="34" charset="0"/>
              </a:rPr>
              <a:t>grey</a:t>
            </a:r>
            <a:r>
              <a:rPr lang="en-US" sz="2000" dirty="0" smtClean="0">
                <a:latin typeface="Calibri" panose="020F0502020204030204" pitchFamily="34" charset="0"/>
              </a:rPr>
              <a:t>)</a:t>
            </a:r>
            <a:r>
              <a:rPr lang="cs-CZ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and 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actual development context 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37550"/>
            <a:ext cx="1647801" cy="5406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75" y="3033495"/>
            <a:ext cx="1647801" cy="5406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33495"/>
            <a:ext cx="1647801" cy="54068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24" y="2492899"/>
            <a:ext cx="658416" cy="21604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8"/>
            <a:ext cx="658416" cy="21604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92897"/>
            <a:ext cx="658416" cy="21604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02874"/>
            <a:ext cx="658416" cy="21604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02873"/>
            <a:ext cx="658416" cy="21604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92896"/>
            <a:ext cx="658416" cy="216043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13" y="2502873"/>
            <a:ext cx="658416" cy="216043"/>
          </a:xfrm>
          <a:prstGeom prst="rect">
            <a:avLst/>
          </a:prstGeom>
        </p:spPr>
      </p:pic>
      <p:sp>
        <p:nvSpPr>
          <p:cNvPr id="22" name="Obdélník 21"/>
          <p:cNvSpPr/>
          <p:nvPr/>
        </p:nvSpPr>
        <p:spPr>
          <a:xfrm>
            <a:off x="2247243" y="1071407"/>
            <a:ext cx="6399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M</a:t>
            </a:r>
            <a:r>
              <a:rPr lang="en-US" sz="2000" dirty="0" err="1" smtClean="0">
                <a:latin typeface="Calibri" panose="020F0502020204030204" pitchFamily="34" charset="0"/>
              </a:rPr>
              <a:t>ultilevel</a:t>
            </a:r>
            <a:r>
              <a:rPr lang="en-US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>
                <a:latin typeface="Calibri" panose="020F0502020204030204" pitchFamily="34" charset="0"/>
              </a:rPr>
              <a:t>harmonized and comparable information basis </a:t>
            </a:r>
            <a:endParaRPr lang="cs-CZ" sz="2000" dirty="0">
              <a:latin typeface="Calibri" panose="020F0502020204030204" pitchFamily="34" charset="0"/>
            </a:endParaRPr>
          </a:p>
        </p:txBody>
      </p:sp>
      <p:cxnSp>
        <p:nvCxnSpPr>
          <p:cNvPr id="35" name="Přímá spojnice se šipkou 34"/>
          <p:cNvCxnSpPr/>
          <p:nvPr/>
        </p:nvCxnSpPr>
        <p:spPr>
          <a:xfrm flipH="1">
            <a:off x="1982700" y="2321967"/>
            <a:ext cx="67687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H="1">
            <a:off x="2195737" y="2153624"/>
            <a:ext cx="3554" cy="30965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 38"/>
          <p:cNvSpPr/>
          <p:nvPr/>
        </p:nvSpPr>
        <p:spPr>
          <a:xfrm>
            <a:off x="1276245" y="1409013"/>
            <a:ext cx="7895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           </a:t>
            </a:r>
            <a:r>
              <a:rPr lang="cs-CZ" sz="2000" dirty="0" smtClean="0">
                <a:latin typeface="Calibri" panose="020F0502020204030204" pitchFamily="34" charset="0"/>
              </a:rPr>
              <a:t>H</a:t>
            </a:r>
            <a:r>
              <a:rPr lang="en-US" sz="2000" dirty="0" err="1" smtClean="0">
                <a:latin typeface="Calibri" panose="020F0502020204030204" pitchFamily="34" charset="0"/>
              </a:rPr>
              <a:t>orizontal</a:t>
            </a:r>
            <a:r>
              <a:rPr lang="en-US" sz="2000" dirty="0" smtClean="0">
                <a:latin typeface="Calibri" panose="020F0502020204030204" pitchFamily="34" charset="0"/>
              </a:rPr>
              <a:t> and vertical coordination </a:t>
            </a:r>
            <a:r>
              <a:rPr lang="en-US" sz="2000" dirty="0">
                <a:latin typeface="Calibri" panose="020F0502020204030204" pitchFamily="34" charset="0"/>
              </a:rPr>
              <a:t>and stakeholder engagement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243367" y="2321967"/>
            <a:ext cx="18700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    </a:t>
            </a:r>
            <a:r>
              <a:rPr lang="en-US" sz="2000" dirty="0" smtClean="0">
                <a:latin typeface="Calibri" panose="020F0502020204030204" pitchFamily="34" charset="0"/>
              </a:rPr>
              <a:t>European level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253709" y="3076539"/>
            <a:ext cx="18700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    </a:t>
            </a:r>
            <a:r>
              <a:rPr lang="en-US" sz="2000" dirty="0" smtClean="0">
                <a:latin typeface="Calibri" panose="020F0502020204030204" pitchFamily="34" charset="0"/>
              </a:rPr>
              <a:t>Regional level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2" name="Obdélník 41"/>
          <p:cNvSpPr/>
          <p:nvPr/>
        </p:nvSpPr>
        <p:spPr>
          <a:xfrm>
            <a:off x="253710" y="4264823"/>
            <a:ext cx="1870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    </a:t>
            </a:r>
            <a:r>
              <a:rPr lang="en-US" sz="2000" dirty="0" smtClean="0">
                <a:latin typeface="Calibri" panose="020F0502020204030204" pitchFamily="34" charset="0"/>
              </a:rPr>
              <a:t>City level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4" name="Levá složená závorka 43"/>
          <p:cNvSpPr/>
          <p:nvPr/>
        </p:nvSpPr>
        <p:spPr>
          <a:xfrm>
            <a:off x="687055" y="2146379"/>
            <a:ext cx="288032" cy="318934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 rot="16200000">
            <a:off x="-2214627" y="3443644"/>
            <a:ext cx="5331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integrated urban (re-</a:t>
            </a:r>
            <a:r>
              <a:rPr lang="en-US" sz="2000" b="1" dirty="0" smtClean="0">
                <a:latin typeface="Calibri" panose="020F0502020204030204" pitchFamily="34" charset="0"/>
              </a:rPr>
              <a:t>)development </a:t>
            </a:r>
            <a:r>
              <a:rPr lang="en-US" sz="2000" b="1" dirty="0">
                <a:latin typeface="Calibri" panose="020F0502020204030204" pitchFamily="34" charset="0"/>
              </a:rPr>
              <a:t>strategies</a:t>
            </a:r>
            <a:endParaRPr lang="cs-CZ" sz="2000" dirty="0">
              <a:latin typeface="Calibri" panose="020F0502020204030204" pitchFamily="34" charset="0"/>
            </a:endParaRPr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165414" y="166688"/>
            <a:ext cx="83670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  Potenciál služeb </a:t>
            </a:r>
            <a:r>
              <a:rPr lang="cs-CZ" altLang="cs-CZ" sz="3200" b="1" dirty="0" err="1" smtClean="0">
                <a:solidFill>
                  <a:srgbClr val="2C5884"/>
                </a:solidFill>
                <a:latin typeface="Calibri" panose="020F0502020204030204" pitchFamily="34" charset="0"/>
              </a:rPr>
              <a:t>Copernicus</a:t>
            </a: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 a DPZ obecně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9750" y="0"/>
            <a:ext cx="1152525" cy="1125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0" y="0"/>
            <a:ext cx="9142413" cy="908050"/>
            <a:chOff x="0" y="0"/>
            <a:chExt cx="5759" cy="662"/>
          </a:xfrm>
          <a:solidFill>
            <a:schemeClr val="bg1">
              <a:lumMod val="95000"/>
            </a:schemeClr>
          </a:solidFill>
        </p:grpSpPr>
        <p:sp>
          <p:nvSpPr>
            <p:cNvPr id="29704" name="Rectangle 4"/>
            <p:cNvSpPr>
              <a:spLocks noChangeArrowheads="1"/>
            </p:cNvSpPr>
            <p:nvPr/>
          </p:nvSpPr>
          <p:spPr bwMode="auto">
            <a:xfrm>
              <a:off x="3377" y="0"/>
              <a:ext cx="2383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297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411" cy="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611188" y="188566"/>
            <a:ext cx="7777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ct val="0"/>
              </a:spcBef>
              <a:buClr>
                <a:srgbClr val="2C5884"/>
              </a:buClr>
              <a:buFont typeface="Trebuchet MS" panose="020B0603020202020204" pitchFamily="34" charset="0"/>
              <a:buNone/>
            </a:pPr>
            <a:r>
              <a:rPr lang="cs-CZ" altLang="cs-CZ" sz="3200" b="1" dirty="0" smtClean="0">
                <a:solidFill>
                  <a:srgbClr val="2C5884"/>
                </a:solidFill>
                <a:latin typeface="Calibri" panose="020F0502020204030204" pitchFamily="34" charset="0"/>
              </a:rPr>
              <a:t>DPZ zdroje - Evropská kapacita</a:t>
            </a:r>
            <a:endParaRPr lang="en-GB" altLang="cs-CZ" sz="3200" b="1" dirty="0">
              <a:solidFill>
                <a:srgbClr val="2C5884"/>
              </a:solidFill>
              <a:latin typeface="Calibri" panose="020F0502020204030204" pitchFamily="34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cs-CZ" sz="1000"/>
          </a:p>
          <a:p>
            <a:pPr eaLnBrk="1" hangingPunct="1">
              <a:buFontTx/>
              <a:buNone/>
            </a:pPr>
            <a:endParaRPr lang="en-GB" altLang="cs-CZ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39750" y="1341438"/>
            <a:ext cx="83534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400">
              <a:latin typeface="Times New Roman" panose="02020603050405020304" pitchFamily="18" charset="0"/>
            </a:endParaRPr>
          </a:p>
        </p:txBody>
      </p:sp>
      <p:pic>
        <p:nvPicPr>
          <p:cNvPr id="3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" y="1049940"/>
            <a:ext cx="914186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70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Univers CE"/>
        <a:ea typeface=""/>
        <a:cs typeface=""/>
      </a:majorFont>
      <a:minorFont>
        <a:latin typeface="Univers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3863</TotalTime>
  <Words>2167</Words>
  <Application>Microsoft Office PowerPoint</Application>
  <PresentationFormat>Předvádění na obrazovce (4:3)</PresentationFormat>
  <Paragraphs>483</Paragraphs>
  <Slides>56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7" baseType="lpstr">
      <vt:lpstr>ＭＳ Ｐゴシック</vt:lpstr>
      <vt:lpstr>Arial</vt:lpstr>
      <vt:lpstr>Calibri</vt:lpstr>
      <vt:lpstr>Cambria</vt:lpstr>
      <vt:lpstr>Myriad Pro</vt:lpstr>
      <vt:lpstr>Times New Roman</vt:lpstr>
      <vt:lpstr>Trebuchet MS</vt:lpstr>
      <vt:lpstr>Univers CE</vt:lpstr>
      <vt:lpstr>Verdana</vt:lpstr>
      <vt:lpstr>Wingdings</vt:lpstr>
      <vt:lpstr>Default Design</vt:lpstr>
      <vt:lpstr>Využití služeb Copernicus Ukázky aplikací, potenciál využití</vt:lpstr>
      <vt:lpstr>GISAT - Introduction   </vt:lpstr>
      <vt:lpstr>Prezentace aplikace PowerPoint</vt:lpstr>
      <vt:lpstr>Prezentace aplikace PowerPoint</vt:lpstr>
      <vt:lpstr>Krajinný pokryv a jeho změny</vt:lpstr>
      <vt:lpstr>Monitoring krajinného pokryvu</vt:lpstr>
      <vt:lpstr>Monitoring krajinného pokryvu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Copernicus Land datasets  http://land.copernicus.eu/</vt:lpstr>
      <vt:lpstr>Pan-European – High Resolution Layers, Corine LC</vt:lpstr>
      <vt:lpstr>Local component</vt:lpstr>
      <vt:lpstr>Copernicus Land datasets – urban monitoring</vt:lpstr>
      <vt:lpstr>Prezentace aplikace PowerPoint</vt:lpstr>
      <vt:lpstr>Vyhodnocení změn - koncept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Mapování M11 – Urban Atlas, Praha</vt:lpstr>
      <vt:lpstr>Prezentace aplikace PowerPoint</vt:lpstr>
      <vt:lpstr>Prezentace aplikace PowerPoint</vt:lpstr>
      <vt:lpstr>Prezentace aplikace PowerPoint</vt:lpstr>
      <vt:lpstr>Prezentace aplikace PowerPoint</vt:lpstr>
      <vt:lpstr>  </vt:lpstr>
      <vt:lpstr>How to measure the degree of  landscape fragmentation?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URBIS Green Layer Services</vt:lpstr>
      <vt:lpstr>URBIS Grey Layer Services</vt:lpstr>
      <vt:lpstr>Monitoring krajinného pokryvu</vt:lpstr>
      <vt:lpstr>UrbanAtlas – funkční oblasti</vt:lpstr>
      <vt:lpstr>UrbanAtlas – funkční oblasti</vt:lpstr>
      <vt:lpstr>Monitoring krajinného pokryvu</vt:lpstr>
      <vt:lpstr>Monitoring krajinného pokryvu</vt:lpstr>
      <vt:lpstr>Monitoring krajinného pokryvu</vt:lpstr>
      <vt:lpstr>Monitoring krajinného pokryvu</vt:lpstr>
      <vt:lpstr>Prezentace aplikace PowerPoint</vt:lpstr>
      <vt:lpstr>Monitoring krajinného pokryvu</vt:lpstr>
      <vt:lpstr>Monitoring krajinného pokryvu</vt:lpstr>
      <vt:lpstr>Monitoring krajinného pokryvu</vt:lpstr>
      <vt:lpstr>Urban Atlas</vt:lpstr>
      <vt:lpstr>Prezentace aplikace PowerPoint</vt:lpstr>
      <vt:lpstr>Monitoring krajinného pokryvu</vt:lpstr>
      <vt:lpstr>Monitoring krajinného pokryvu</vt:lpstr>
      <vt:lpstr>Prezentace aplikace PowerPoint</vt:lpstr>
      <vt:lpstr>Prezentace aplikace PowerPoint</vt:lpstr>
    </vt:vector>
  </TitlesOfParts>
  <Company>peafactory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drbos</dc:creator>
  <cp:lastModifiedBy>katerina jupova</cp:lastModifiedBy>
  <cp:revision>230</cp:revision>
  <dcterms:created xsi:type="dcterms:W3CDTF">2007-09-24T18:02:22Z</dcterms:created>
  <dcterms:modified xsi:type="dcterms:W3CDTF">2016-11-23T12:15:18Z</dcterms:modified>
</cp:coreProperties>
</file>