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303" r:id="rId21"/>
    <p:sldId id="273" r:id="rId22"/>
    <p:sldId id="274" r:id="rId23"/>
    <p:sldId id="30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komentářů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&lt;záhlaví&gt;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4D4B82D-2609-4ABF-926A-C8A72C8258A8}" type="slidenum"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828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3BEDF2D-B618-44FA-9F9F-51DB521499A6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správní jednotky (AU)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Nadmořská výška (EL)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ŘLP – Letecká dopravní síť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AOPK ČR – Průchodnost krajiny pro velké savce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ČHMÚ – Měřicí síť automatických meteo-stanic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CORINE Land Cover 2012</a:t>
            </a:r>
          </a:p>
          <a:p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SZÚ – Kvalita koupacích vod – sezóna 2015</a:t>
            </a:r>
          </a:p>
        </p:txBody>
      </p:sp>
      <p:sp>
        <p:nvSpPr>
          <p:cNvPr id="73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51D045-B59E-4636-A339-8464ACA2783A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3DBF604-65AF-4273-8156-00BABE1DD24A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14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2F9DAD-AE39-45E6-90BE-C83A709C754F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17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83640" y="377172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88988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8364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1699200" y="1196640"/>
            <a:ext cx="6177600" cy="4929120"/>
          </a:xfrm>
          <a:prstGeom prst="rect">
            <a:avLst/>
          </a:prstGeom>
          <a:ln>
            <a:noFill/>
          </a:ln>
        </p:spPr>
      </p:pic>
      <p:pic>
        <p:nvPicPr>
          <p:cNvPr id="36" name="Obrázek 35"/>
          <p:cNvPicPr/>
          <p:nvPr/>
        </p:nvPicPr>
        <p:blipFill>
          <a:blip r:embed="rId2"/>
          <a:stretch/>
        </p:blipFill>
        <p:spPr>
          <a:xfrm>
            <a:off x="1699200" y="1196640"/>
            <a:ext cx="6177600" cy="492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83640" y="116640"/>
            <a:ext cx="8208720" cy="4004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8364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88988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83640" y="377172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83640" y="377172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88988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8364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5" name="Obrázek 74"/>
          <p:cNvPicPr/>
          <p:nvPr/>
        </p:nvPicPr>
        <p:blipFill>
          <a:blip r:embed="rId2"/>
          <a:stretch/>
        </p:blipFill>
        <p:spPr>
          <a:xfrm>
            <a:off x="1699200" y="1196640"/>
            <a:ext cx="6177600" cy="4929120"/>
          </a:xfrm>
          <a:prstGeom prst="rect">
            <a:avLst/>
          </a:prstGeom>
          <a:ln>
            <a:noFill/>
          </a:ln>
        </p:spPr>
      </p:pic>
      <p:pic>
        <p:nvPicPr>
          <p:cNvPr id="76" name="Obrázek 75"/>
          <p:cNvPicPr/>
          <p:nvPr/>
        </p:nvPicPr>
        <p:blipFill>
          <a:blip r:embed="rId2"/>
          <a:stretch/>
        </p:blipFill>
        <p:spPr>
          <a:xfrm>
            <a:off x="1699200" y="1196640"/>
            <a:ext cx="6177600" cy="492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83640" y="116640"/>
            <a:ext cx="8208720" cy="4004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8364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492912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889880" y="377172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8364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889880" y="1196640"/>
            <a:ext cx="4005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83640" y="3771720"/>
            <a:ext cx="8208720" cy="23511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-2772720" y="1052640"/>
            <a:ext cx="45360" cy="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043640" y="2130480"/>
            <a:ext cx="7414200" cy="2090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Název prezentace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042920" y="5157360"/>
            <a:ext cx="7416360" cy="575640"/>
          </a:xfrm>
          <a:prstGeom prst="rect">
            <a:avLst/>
          </a:prstGeom>
        </p:spPr>
        <p:txBody>
          <a:bodyPr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Klikněte pro úpravu formátu textu osnovy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 osnovy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 osnovy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Šestá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/>
            <a:r>
              <a:rPr lang="cs-CZ" sz="2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Sedmá úroveňDatum a místo konání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-2772720" y="1052640"/>
            <a:ext cx="45360" cy="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683640" y="116640"/>
            <a:ext cx="8208720" cy="863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3200" b="1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Kliknutím lze upravit styl.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83640" y="1196640"/>
            <a:ext cx="8208720" cy="49291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 osnovy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 osnovy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Šestá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Sedmá úroveňKliknutím lze upravit styly předlohy textu.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Třetí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Čtvrtá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Pátá úroveň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7740360" y="6356520"/>
            <a:ext cx="1151640" cy="5011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81F2535-AA99-4F86-BDBA-AAA52CA3D37E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dt"/>
          </p:nvPr>
        </p:nvSpPr>
        <p:spPr>
          <a:xfrm>
            <a:off x="899640" y="6356520"/>
            <a:ext cx="935640" cy="501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10.6.2016</a:t>
            </a:r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ftr"/>
          </p:nvPr>
        </p:nvSpPr>
        <p:spPr>
          <a:xfrm>
            <a:off x="2051640" y="6356520"/>
            <a:ext cx="5472360" cy="5011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Krajský seminář INSPIRE, Copernicus, MA21, Hodnocení ŽP - Jihomoravský kraj</a:t>
            </a:r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31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3.png"/><Relationship Id="rId5" Type="http://schemas.openxmlformats.org/officeDocument/2006/relationships/image" Target="../media/image64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8.jpeg"/><Relationship Id="rId9" Type="http://schemas.openxmlformats.org/officeDocument/2006/relationships/image" Target="../media/image71.png"/><Relationship Id="rId14" Type="http://schemas.openxmlformats.org/officeDocument/2006/relationships/hyperlink" Target="https://geoportal.gov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map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hyperlink" Target="https://geoportal.gov.cz/web/guest/access-approval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8.png"/><Relationship Id="rId7" Type="http://schemas.openxmlformats.org/officeDocument/2006/relationships/image" Target="../media/image7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90.pn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.gov.cz/" TargetMode="External"/><Relationship Id="rId2" Type="http://schemas.openxmlformats.org/officeDocument/2006/relationships/hyperlink" Target="https://geoportal.gov.cz/c/document_library/get_file?uuid=4138143f-7937-4264-9fdf-c7df7aba71ac&amp;groupId=1013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eoportal.gov.cz/web/guest/catalogue-client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map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wms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61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eshop/gallery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v=xew6qI-6wN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*@kr-zlinsky.cz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geoportal.gov.cz/web/guest/validate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gov.cz/web/guest/documents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eoportal.gov.cz/web/guest/uvod" TargetMode="Externa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ttp://inspire.gov.cz/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s://geoportal.gov.c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hyperlink" Target="http://www.inspirujmese.cz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.gov.cz/" TargetMode="External"/><Relationship Id="rId2" Type="http://schemas.openxmlformats.org/officeDocument/2006/relationships/hyperlink" Target="mailto:jitka.faugnerova@cenia.cz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eoportal.gov.cz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043640" y="2205000"/>
            <a:ext cx="7414200" cy="187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KRAJSKÝ SEMINÁŘ
</a:t>
            </a:r>
            <a:r>
              <a:rPr lang="cs-CZ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 záštitou Ministerstva životního prostředí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3" name="Obrázek 1"/>
          <p:cNvPicPr/>
          <p:nvPr/>
        </p:nvPicPr>
        <p:blipFill>
          <a:blip r:embed="rId2"/>
          <a:stretch/>
        </p:blipFill>
        <p:spPr>
          <a:xfrm>
            <a:off x="611640" y="1772640"/>
            <a:ext cx="2627280" cy="81936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1475640" y="3861000"/>
            <a:ext cx="6120360" cy="252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10.00 - 11.30 INSPIRE, Copernicus
</a:t>
            </a:r>
            <a:r>
              <a:rPr lang="cs-CZ" sz="2000" b="0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cs-CZ" sz="2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11.30 - 12.30 přestávka</a:t>
            </a:r>
            <a:r>
              <a:rPr lang="cs-CZ" sz="2000" b="0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12.30 - 14.00 místní Agenda 21, udržitelný rozvoj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cs-CZ" sz="2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14.00 - 14.15 přestávka</a:t>
            </a:r>
            <a:r>
              <a:rPr lang="cs-CZ" sz="2000" b="0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	</a:t>
            </a: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14.15 - 15.15 Hodnocení životního prostředí</a:t>
            </a:r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Témata INSPIRE	- gestoři			(1/4)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2BCD3D-3973-4D79-AF19-612E619B13A5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46" name="Obrázek 6"/>
          <p:cNvPicPr/>
          <p:nvPr/>
        </p:nvPicPr>
        <p:blipFill>
          <a:blip r:embed="rId2"/>
          <a:stretch/>
        </p:blipFill>
        <p:spPr>
          <a:xfrm>
            <a:off x="1201096" y="1517760"/>
            <a:ext cx="3096360" cy="487440"/>
          </a:xfrm>
          <a:prstGeom prst="rect">
            <a:avLst/>
          </a:prstGeom>
          <a:ln>
            <a:noFill/>
          </a:ln>
        </p:spPr>
      </p:pic>
      <p:pic>
        <p:nvPicPr>
          <p:cNvPr id="147" name="Obrázek 7"/>
          <p:cNvPicPr/>
          <p:nvPr/>
        </p:nvPicPr>
        <p:blipFill>
          <a:blip r:embed="rId3"/>
          <a:stretch/>
        </p:blipFill>
        <p:spPr>
          <a:xfrm>
            <a:off x="1201096" y="2057400"/>
            <a:ext cx="3096360" cy="481320"/>
          </a:xfrm>
          <a:prstGeom prst="rect">
            <a:avLst/>
          </a:prstGeom>
          <a:ln>
            <a:noFill/>
          </a:ln>
        </p:spPr>
      </p:pic>
      <p:pic>
        <p:nvPicPr>
          <p:cNvPr id="148" name="Obrázek 8"/>
          <p:cNvPicPr/>
          <p:nvPr/>
        </p:nvPicPr>
        <p:blipFill>
          <a:blip r:embed="rId4"/>
          <a:stretch/>
        </p:blipFill>
        <p:spPr>
          <a:xfrm>
            <a:off x="1201096" y="2591280"/>
            <a:ext cx="3096360" cy="481320"/>
          </a:xfrm>
          <a:prstGeom prst="rect">
            <a:avLst/>
          </a:prstGeom>
          <a:ln>
            <a:noFill/>
          </a:ln>
        </p:spPr>
      </p:pic>
      <p:pic>
        <p:nvPicPr>
          <p:cNvPr id="149" name="Obrázek 10"/>
          <p:cNvPicPr/>
          <p:nvPr/>
        </p:nvPicPr>
        <p:blipFill>
          <a:blip r:embed="rId5"/>
          <a:stretch/>
        </p:blipFill>
        <p:spPr>
          <a:xfrm>
            <a:off x="1201096" y="3123000"/>
            <a:ext cx="3096360" cy="481320"/>
          </a:xfrm>
          <a:prstGeom prst="rect">
            <a:avLst/>
          </a:prstGeom>
          <a:ln>
            <a:noFill/>
          </a:ln>
        </p:spPr>
      </p:pic>
      <p:pic>
        <p:nvPicPr>
          <p:cNvPr id="150" name="Obrázek 11"/>
          <p:cNvPicPr/>
          <p:nvPr/>
        </p:nvPicPr>
        <p:blipFill>
          <a:blip r:embed="rId6"/>
          <a:stretch/>
        </p:blipFill>
        <p:spPr>
          <a:xfrm>
            <a:off x="1207576" y="3649680"/>
            <a:ext cx="3093480" cy="481320"/>
          </a:xfrm>
          <a:prstGeom prst="rect">
            <a:avLst/>
          </a:prstGeom>
          <a:ln>
            <a:noFill/>
          </a:ln>
        </p:spPr>
      </p:pic>
      <p:pic>
        <p:nvPicPr>
          <p:cNvPr id="151" name="Obrázek 12"/>
          <p:cNvPicPr/>
          <p:nvPr/>
        </p:nvPicPr>
        <p:blipFill>
          <a:blip r:embed="rId7"/>
          <a:stretch/>
        </p:blipFill>
        <p:spPr>
          <a:xfrm>
            <a:off x="1201096" y="4176000"/>
            <a:ext cx="3093480" cy="481320"/>
          </a:xfrm>
          <a:prstGeom prst="rect">
            <a:avLst/>
          </a:prstGeom>
          <a:ln>
            <a:noFill/>
          </a:ln>
        </p:spPr>
      </p:pic>
      <p:pic>
        <p:nvPicPr>
          <p:cNvPr id="152" name="Obrázek 13"/>
          <p:cNvPicPr/>
          <p:nvPr/>
        </p:nvPicPr>
        <p:blipFill>
          <a:blip r:embed="rId8"/>
          <a:stretch/>
        </p:blipFill>
        <p:spPr>
          <a:xfrm>
            <a:off x="1207576" y="4702680"/>
            <a:ext cx="3087360" cy="481320"/>
          </a:xfrm>
          <a:prstGeom prst="rect">
            <a:avLst/>
          </a:prstGeom>
          <a:ln>
            <a:noFill/>
          </a:ln>
        </p:spPr>
      </p:pic>
      <p:pic>
        <p:nvPicPr>
          <p:cNvPr id="153" name="Obrázek 14"/>
          <p:cNvPicPr/>
          <p:nvPr/>
        </p:nvPicPr>
        <p:blipFill>
          <a:blip r:embed="rId9"/>
          <a:stretch/>
        </p:blipFill>
        <p:spPr>
          <a:xfrm>
            <a:off x="1213696" y="5229360"/>
            <a:ext cx="3087360" cy="481320"/>
          </a:xfrm>
          <a:prstGeom prst="rect">
            <a:avLst/>
          </a:prstGeom>
          <a:ln>
            <a:noFill/>
          </a:ln>
        </p:spPr>
      </p:pic>
      <p:pic>
        <p:nvPicPr>
          <p:cNvPr id="154" name="Obrázek 15"/>
          <p:cNvPicPr/>
          <p:nvPr/>
        </p:nvPicPr>
        <p:blipFill>
          <a:blip r:embed="rId10"/>
          <a:stretch/>
        </p:blipFill>
        <p:spPr>
          <a:xfrm>
            <a:off x="1201096" y="5755680"/>
            <a:ext cx="3093480" cy="481320"/>
          </a:xfrm>
          <a:prstGeom prst="rect">
            <a:avLst/>
          </a:prstGeom>
          <a:ln>
            <a:noFill/>
          </a:ln>
        </p:spPr>
      </p:pic>
      <p:sp>
        <p:nvSpPr>
          <p:cNvPr id="155" name="CustomShape 3"/>
          <p:cNvSpPr/>
          <p:nvPr/>
        </p:nvSpPr>
        <p:spPr>
          <a:xfrm>
            <a:off x="4216816" y="965160"/>
            <a:ext cx="1127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5345776" y="965160"/>
            <a:ext cx="1281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6581296" y="965160"/>
            <a:ext cx="1366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7908616" y="965160"/>
            <a:ext cx="112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Gestor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448681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8"/>
          <p:cNvSpPr/>
          <p:nvPr/>
        </p:nvSpPr>
        <p:spPr>
          <a:xfrm>
            <a:off x="568993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>
            <a:off x="696829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10"/>
          <p:cNvSpPr/>
          <p:nvPr/>
        </p:nvSpPr>
        <p:spPr>
          <a:xfrm>
            <a:off x="448681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11"/>
          <p:cNvSpPr/>
          <p:nvPr/>
        </p:nvSpPr>
        <p:spPr>
          <a:xfrm>
            <a:off x="568993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12"/>
          <p:cNvSpPr/>
          <p:nvPr/>
        </p:nvSpPr>
        <p:spPr>
          <a:xfrm>
            <a:off x="696829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13"/>
          <p:cNvSpPr/>
          <p:nvPr/>
        </p:nvSpPr>
        <p:spPr>
          <a:xfrm>
            <a:off x="448681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14"/>
          <p:cNvSpPr/>
          <p:nvPr/>
        </p:nvSpPr>
        <p:spPr>
          <a:xfrm>
            <a:off x="568993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15"/>
          <p:cNvSpPr/>
          <p:nvPr/>
        </p:nvSpPr>
        <p:spPr>
          <a:xfrm>
            <a:off x="696829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16"/>
          <p:cNvSpPr/>
          <p:nvPr/>
        </p:nvSpPr>
        <p:spPr>
          <a:xfrm>
            <a:off x="448681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17"/>
          <p:cNvSpPr/>
          <p:nvPr/>
        </p:nvSpPr>
        <p:spPr>
          <a:xfrm>
            <a:off x="568993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18"/>
          <p:cNvSpPr/>
          <p:nvPr/>
        </p:nvSpPr>
        <p:spPr>
          <a:xfrm>
            <a:off x="696829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19"/>
          <p:cNvSpPr/>
          <p:nvPr/>
        </p:nvSpPr>
        <p:spPr>
          <a:xfrm>
            <a:off x="4486816" y="35953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20"/>
          <p:cNvSpPr/>
          <p:nvPr/>
        </p:nvSpPr>
        <p:spPr>
          <a:xfrm>
            <a:off x="5689936" y="35953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1"/>
          <p:cNvSpPr/>
          <p:nvPr/>
        </p:nvSpPr>
        <p:spPr>
          <a:xfrm>
            <a:off x="6968296" y="35953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22"/>
          <p:cNvSpPr/>
          <p:nvPr/>
        </p:nvSpPr>
        <p:spPr>
          <a:xfrm>
            <a:off x="4486816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3"/>
          <p:cNvSpPr/>
          <p:nvPr/>
        </p:nvSpPr>
        <p:spPr>
          <a:xfrm>
            <a:off x="5689936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4"/>
          <p:cNvSpPr/>
          <p:nvPr/>
        </p:nvSpPr>
        <p:spPr>
          <a:xfrm>
            <a:off x="6968296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5"/>
          <p:cNvSpPr/>
          <p:nvPr/>
        </p:nvSpPr>
        <p:spPr>
          <a:xfrm>
            <a:off x="4486816" y="46760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6"/>
          <p:cNvSpPr/>
          <p:nvPr/>
        </p:nvSpPr>
        <p:spPr>
          <a:xfrm>
            <a:off x="5689936" y="46760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7"/>
          <p:cNvSpPr/>
          <p:nvPr/>
        </p:nvSpPr>
        <p:spPr>
          <a:xfrm>
            <a:off x="6968296" y="46760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28"/>
          <p:cNvSpPr/>
          <p:nvPr/>
        </p:nvSpPr>
        <p:spPr>
          <a:xfrm>
            <a:off x="4486816" y="5184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9"/>
          <p:cNvSpPr/>
          <p:nvPr/>
        </p:nvSpPr>
        <p:spPr>
          <a:xfrm>
            <a:off x="5689936" y="5184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0"/>
          <p:cNvSpPr/>
          <p:nvPr/>
        </p:nvSpPr>
        <p:spPr>
          <a:xfrm>
            <a:off x="6968296" y="5184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1"/>
          <p:cNvSpPr/>
          <p:nvPr/>
        </p:nvSpPr>
        <p:spPr>
          <a:xfrm>
            <a:off x="4486816" y="5710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2"/>
          <p:cNvSpPr/>
          <p:nvPr/>
        </p:nvSpPr>
        <p:spPr>
          <a:xfrm>
            <a:off x="5689936" y="5710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33"/>
          <p:cNvSpPr/>
          <p:nvPr/>
        </p:nvSpPr>
        <p:spPr>
          <a:xfrm>
            <a:off x="528616" y="3520800"/>
            <a:ext cx="963720" cy="33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Obrázek 9"/>
          <p:cNvPicPr/>
          <p:nvPr/>
        </p:nvPicPr>
        <p:blipFill>
          <a:blip r:embed="rId11"/>
          <a:stretch/>
        </p:blipFill>
        <p:spPr>
          <a:xfrm>
            <a:off x="7946776" y="158148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87" name="Obrázek 49"/>
          <p:cNvPicPr/>
          <p:nvPr/>
        </p:nvPicPr>
        <p:blipFill>
          <a:blip r:embed="rId11"/>
          <a:stretch/>
        </p:blipFill>
        <p:spPr>
          <a:xfrm>
            <a:off x="7946776" y="212256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88" name="Obrázek 50"/>
          <p:cNvPicPr/>
          <p:nvPr/>
        </p:nvPicPr>
        <p:blipFill>
          <a:blip r:embed="rId11"/>
          <a:stretch/>
        </p:blipFill>
        <p:spPr>
          <a:xfrm>
            <a:off x="7946776" y="265212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89" name="Obrázek 51"/>
          <p:cNvPicPr/>
          <p:nvPr/>
        </p:nvPicPr>
        <p:blipFill>
          <a:blip r:embed="rId11"/>
          <a:stretch/>
        </p:blipFill>
        <p:spPr>
          <a:xfrm>
            <a:off x="7946776" y="315684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90" name="Obrázek 52"/>
          <p:cNvPicPr/>
          <p:nvPr/>
        </p:nvPicPr>
        <p:blipFill>
          <a:blip r:embed="rId11"/>
          <a:stretch/>
        </p:blipFill>
        <p:spPr>
          <a:xfrm>
            <a:off x="7946776" y="369756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91" name="Obrázek 53"/>
          <p:cNvPicPr/>
          <p:nvPr/>
        </p:nvPicPr>
        <p:blipFill>
          <a:blip r:embed="rId11"/>
          <a:stretch/>
        </p:blipFill>
        <p:spPr>
          <a:xfrm>
            <a:off x="7946776" y="422712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92" name="Obrázek 54"/>
          <p:cNvPicPr/>
          <p:nvPr/>
        </p:nvPicPr>
        <p:blipFill>
          <a:blip r:embed="rId11"/>
          <a:stretch/>
        </p:blipFill>
        <p:spPr>
          <a:xfrm>
            <a:off x="7952896" y="529668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193" name="Obrázek 47"/>
          <p:cNvPicPr/>
          <p:nvPr/>
        </p:nvPicPr>
        <p:blipFill>
          <a:blip r:embed="rId12"/>
          <a:stretch/>
        </p:blipFill>
        <p:spPr>
          <a:xfrm>
            <a:off x="7868656" y="4840560"/>
            <a:ext cx="1007640" cy="251640"/>
          </a:xfrm>
          <a:prstGeom prst="rect">
            <a:avLst/>
          </a:prstGeom>
          <a:ln>
            <a:noFill/>
          </a:ln>
        </p:spPr>
      </p:pic>
      <p:pic>
        <p:nvPicPr>
          <p:cNvPr id="194" name="Obrázek 58"/>
          <p:cNvPicPr/>
          <p:nvPr/>
        </p:nvPicPr>
        <p:blipFill>
          <a:blip r:embed="rId13"/>
          <a:stretch/>
        </p:blipFill>
        <p:spPr>
          <a:xfrm>
            <a:off x="7908256" y="5875200"/>
            <a:ext cx="998280" cy="251640"/>
          </a:xfrm>
          <a:prstGeom prst="rect">
            <a:avLst/>
          </a:prstGeom>
          <a:ln>
            <a:noFill/>
          </a:ln>
        </p:spPr>
      </p:pic>
      <p:sp>
        <p:nvSpPr>
          <p:cNvPr id="195" name="CustomShape 34"/>
          <p:cNvSpPr/>
          <p:nvPr/>
        </p:nvSpPr>
        <p:spPr>
          <a:xfrm>
            <a:off x="7002136" y="5697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Témata INSPIRE	 - gestoři			(2/4)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7740360" y="638388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4B787C4-0409-4B53-812B-86E4EEB87885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4216816" y="965160"/>
            <a:ext cx="1127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5345776" y="965160"/>
            <a:ext cx="1281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6581296" y="965160"/>
            <a:ext cx="1366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7908616" y="965160"/>
            <a:ext cx="112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Gestor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448681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568993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9"/>
          <p:cNvSpPr/>
          <p:nvPr/>
        </p:nvSpPr>
        <p:spPr>
          <a:xfrm>
            <a:off x="696829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10"/>
          <p:cNvSpPr/>
          <p:nvPr/>
        </p:nvSpPr>
        <p:spPr>
          <a:xfrm>
            <a:off x="448681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11"/>
          <p:cNvSpPr/>
          <p:nvPr/>
        </p:nvSpPr>
        <p:spPr>
          <a:xfrm>
            <a:off x="568993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12"/>
          <p:cNvSpPr/>
          <p:nvPr/>
        </p:nvSpPr>
        <p:spPr>
          <a:xfrm>
            <a:off x="696829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13"/>
          <p:cNvSpPr/>
          <p:nvPr/>
        </p:nvSpPr>
        <p:spPr>
          <a:xfrm>
            <a:off x="448681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14"/>
          <p:cNvSpPr/>
          <p:nvPr/>
        </p:nvSpPr>
        <p:spPr>
          <a:xfrm>
            <a:off x="568993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15"/>
          <p:cNvSpPr/>
          <p:nvPr/>
        </p:nvSpPr>
        <p:spPr>
          <a:xfrm>
            <a:off x="696829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16"/>
          <p:cNvSpPr/>
          <p:nvPr/>
        </p:nvSpPr>
        <p:spPr>
          <a:xfrm>
            <a:off x="448681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17"/>
          <p:cNvSpPr/>
          <p:nvPr/>
        </p:nvSpPr>
        <p:spPr>
          <a:xfrm>
            <a:off x="568993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18"/>
          <p:cNvSpPr/>
          <p:nvPr/>
        </p:nvSpPr>
        <p:spPr>
          <a:xfrm>
            <a:off x="528616" y="2385000"/>
            <a:ext cx="963720" cy="33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Obrázek 50"/>
          <p:cNvPicPr/>
          <p:nvPr/>
        </p:nvPicPr>
        <p:blipFill>
          <a:blip r:embed="rId2"/>
          <a:stretch/>
        </p:blipFill>
        <p:spPr>
          <a:xfrm>
            <a:off x="1211536" y="1525680"/>
            <a:ext cx="3087360" cy="481320"/>
          </a:xfrm>
          <a:prstGeom prst="rect">
            <a:avLst/>
          </a:prstGeom>
          <a:ln>
            <a:noFill/>
          </a:ln>
        </p:spPr>
      </p:pic>
      <p:pic>
        <p:nvPicPr>
          <p:cNvPr id="217" name="Obrázek 51"/>
          <p:cNvPicPr/>
          <p:nvPr/>
        </p:nvPicPr>
        <p:blipFill>
          <a:blip r:embed="rId3"/>
          <a:stretch/>
        </p:blipFill>
        <p:spPr>
          <a:xfrm>
            <a:off x="1211536" y="206604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18" name="Obrázek 52"/>
          <p:cNvPicPr/>
          <p:nvPr/>
        </p:nvPicPr>
        <p:blipFill>
          <a:blip r:embed="rId4"/>
          <a:stretch/>
        </p:blipFill>
        <p:spPr>
          <a:xfrm>
            <a:off x="1205056" y="259308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19" name="Obrázek 53"/>
          <p:cNvPicPr/>
          <p:nvPr/>
        </p:nvPicPr>
        <p:blipFill>
          <a:blip r:embed="rId5"/>
          <a:stretch/>
        </p:blipFill>
        <p:spPr>
          <a:xfrm>
            <a:off x="1211536" y="3117600"/>
            <a:ext cx="3084120" cy="481320"/>
          </a:xfrm>
          <a:prstGeom prst="rect">
            <a:avLst/>
          </a:prstGeom>
          <a:ln>
            <a:noFill/>
          </a:ln>
        </p:spPr>
      </p:pic>
      <p:sp>
        <p:nvSpPr>
          <p:cNvPr id="220" name="Line 19"/>
          <p:cNvSpPr/>
          <p:nvPr/>
        </p:nvSpPr>
        <p:spPr>
          <a:xfrm>
            <a:off x="988696" y="3861000"/>
            <a:ext cx="7777080" cy="360"/>
          </a:xfrm>
          <a:prstGeom prst="line">
            <a:avLst/>
          </a:prstGeom>
          <a:ln w="12600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20"/>
          <p:cNvSpPr/>
          <p:nvPr/>
        </p:nvSpPr>
        <p:spPr>
          <a:xfrm>
            <a:off x="507016" y="5032800"/>
            <a:ext cx="963720" cy="33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1"/>
          <p:cNvSpPr/>
          <p:nvPr/>
        </p:nvSpPr>
        <p:spPr>
          <a:xfrm>
            <a:off x="4486816" y="4122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2"/>
          <p:cNvSpPr/>
          <p:nvPr/>
        </p:nvSpPr>
        <p:spPr>
          <a:xfrm>
            <a:off x="5689936" y="4122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3"/>
          <p:cNvSpPr/>
          <p:nvPr/>
        </p:nvSpPr>
        <p:spPr>
          <a:xfrm>
            <a:off x="4486816" y="46522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4"/>
          <p:cNvSpPr/>
          <p:nvPr/>
        </p:nvSpPr>
        <p:spPr>
          <a:xfrm>
            <a:off x="5689936" y="46522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5"/>
          <p:cNvSpPr/>
          <p:nvPr/>
        </p:nvSpPr>
        <p:spPr>
          <a:xfrm>
            <a:off x="6968296" y="46522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7" name="Obrázek 79"/>
          <p:cNvPicPr/>
          <p:nvPr/>
        </p:nvPicPr>
        <p:blipFill>
          <a:blip r:embed="rId6"/>
          <a:stretch/>
        </p:blipFill>
        <p:spPr>
          <a:xfrm>
            <a:off x="1205056" y="417708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28" name="Obrázek 80"/>
          <p:cNvPicPr/>
          <p:nvPr/>
        </p:nvPicPr>
        <p:blipFill>
          <a:blip r:embed="rId7"/>
          <a:stretch/>
        </p:blipFill>
        <p:spPr>
          <a:xfrm>
            <a:off x="1209016" y="470016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29" name="Obrázek 81"/>
          <p:cNvPicPr/>
          <p:nvPr/>
        </p:nvPicPr>
        <p:blipFill>
          <a:blip r:embed="rId8"/>
          <a:stretch/>
        </p:blipFill>
        <p:spPr>
          <a:xfrm>
            <a:off x="1205056" y="522828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30" name="Obrázek 82"/>
          <p:cNvPicPr/>
          <p:nvPr/>
        </p:nvPicPr>
        <p:blipFill>
          <a:blip r:embed="rId9"/>
          <a:stretch/>
        </p:blipFill>
        <p:spPr>
          <a:xfrm>
            <a:off x="1205056" y="5751720"/>
            <a:ext cx="3084120" cy="481320"/>
          </a:xfrm>
          <a:prstGeom prst="rect">
            <a:avLst/>
          </a:prstGeom>
          <a:ln>
            <a:noFill/>
          </a:ln>
        </p:spPr>
      </p:pic>
      <p:pic>
        <p:nvPicPr>
          <p:cNvPr id="231" name="Obrázek 47"/>
          <p:cNvPicPr/>
          <p:nvPr/>
        </p:nvPicPr>
        <p:blipFill>
          <a:blip r:embed="rId10"/>
          <a:stretch/>
        </p:blipFill>
        <p:spPr>
          <a:xfrm>
            <a:off x="7946776" y="158148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232" name="Obrázek 49"/>
          <p:cNvPicPr/>
          <p:nvPr/>
        </p:nvPicPr>
        <p:blipFill>
          <a:blip r:embed="rId10"/>
          <a:stretch/>
        </p:blipFill>
        <p:spPr>
          <a:xfrm>
            <a:off x="7946776" y="265212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233" name="Obrázek 55"/>
          <p:cNvPicPr/>
          <p:nvPr/>
        </p:nvPicPr>
        <p:blipFill>
          <a:blip r:embed="rId10"/>
          <a:stretch/>
        </p:blipFill>
        <p:spPr>
          <a:xfrm>
            <a:off x="7946776" y="4770720"/>
            <a:ext cx="737280" cy="359640"/>
          </a:xfrm>
          <a:prstGeom prst="rect">
            <a:avLst/>
          </a:prstGeom>
          <a:ln>
            <a:noFill/>
          </a:ln>
        </p:spPr>
      </p:pic>
      <p:pic>
        <p:nvPicPr>
          <p:cNvPr id="234" name="Obrázek 11"/>
          <p:cNvPicPr/>
          <p:nvPr/>
        </p:nvPicPr>
        <p:blipFill>
          <a:blip r:embed="rId11"/>
          <a:stretch/>
        </p:blipFill>
        <p:spPr>
          <a:xfrm>
            <a:off x="7882696" y="4278600"/>
            <a:ext cx="943920" cy="287640"/>
          </a:xfrm>
          <a:prstGeom prst="rect">
            <a:avLst/>
          </a:prstGeom>
          <a:ln>
            <a:noFill/>
          </a:ln>
        </p:spPr>
      </p:pic>
      <p:pic>
        <p:nvPicPr>
          <p:cNvPr id="235" name="Obrázek 12"/>
          <p:cNvPicPr/>
          <p:nvPr/>
        </p:nvPicPr>
        <p:blipFill>
          <a:blip r:embed="rId12"/>
          <a:stretch/>
        </p:blipFill>
        <p:spPr>
          <a:xfrm>
            <a:off x="7946776" y="5253120"/>
            <a:ext cx="907560" cy="431640"/>
          </a:xfrm>
          <a:prstGeom prst="rect">
            <a:avLst/>
          </a:prstGeom>
          <a:ln>
            <a:noFill/>
          </a:ln>
        </p:spPr>
      </p:pic>
      <p:pic>
        <p:nvPicPr>
          <p:cNvPr id="236" name="Obrázek 13"/>
          <p:cNvPicPr/>
          <p:nvPr/>
        </p:nvPicPr>
        <p:blipFill>
          <a:blip r:embed="rId13"/>
          <a:stretch/>
        </p:blipFill>
        <p:spPr>
          <a:xfrm>
            <a:off x="7900336" y="5903280"/>
            <a:ext cx="1000440" cy="215640"/>
          </a:xfrm>
          <a:prstGeom prst="rect">
            <a:avLst/>
          </a:prstGeom>
          <a:ln>
            <a:noFill/>
          </a:ln>
        </p:spPr>
      </p:pic>
      <p:pic>
        <p:nvPicPr>
          <p:cNvPr id="237" name="Obrázek 59"/>
          <p:cNvPicPr/>
          <p:nvPr/>
        </p:nvPicPr>
        <p:blipFill>
          <a:blip r:embed="rId14"/>
          <a:stretch/>
        </p:blipFill>
        <p:spPr>
          <a:xfrm>
            <a:off x="7835536" y="323712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238" name="Obrázek 60"/>
          <p:cNvPicPr/>
          <p:nvPr/>
        </p:nvPicPr>
        <p:blipFill>
          <a:blip r:embed="rId14"/>
          <a:stretch/>
        </p:blipFill>
        <p:spPr>
          <a:xfrm>
            <a:off x="7816456" y="2185920"/>
            <a:ext cx="998280" cy="251640"/>
          </a:xfrm>
          <a:prstGeom prst="rect">
            <a:avLst/>
          </a:prstGeom>
          <a:ln>
            <a:noFill/>
          </a:ln>
        </p:spPr>
      </p:pic>
      <p:sp>
        <p:nvSpPr>
          <p:cNvPr id="239" name="CustomShape 26"/>
          <p:cNvSpPr/>
          <p:nvPr/>
        </p:nvSpPr>
        <p:spPr>
          <a:xfrm>
            <a:off x="1205056" y="5709240"/>
            <a:ext cx="7831440" cy="523800"/>
          </a:xfrm>
          <a:prstGeom prst="rect">
            <a:avLst/>
          </a:prstGeom>
          <a:noFill/>
          <a:ln w="50760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27"/>
          <p:cNvSpPr/>
          <p:nvPr/>
        </p:nvSpPr>
        <p:spPr>
          <a:xfrm>
            <a:off x="6968296" y="306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8"/>
          <p:cNvSpPr/>
          <p:nvPr/>
        </p:nvSpPr>
        <p:spPr>
          <a:xfrm>
            <a:off x="4473136" y="51591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9"/>
          <p:cNvSpPr/>
          <p:nvPr/>
        </p:nvSpPr>
        <p:spPr>
          <a:xfrm>
            <a:off x="5674456" y="51400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30"/>
          <p:cNvSpPr/>
          <p:nvPr/>
        </p:nvSpPr>
        <p:spPr>
          <a:xfrm>
            <a:off x="4494016" y="5724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31"/>
          <p:cNvSpPr/>
          <p:nvPr/>
        </p:nvSpPr>
        <p:spPr>
          <a:xfrm>
            <a:off x="5697136" y="5724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2"/>
          <p:cNvSpPr/>
          <p:nvPr/>
        </p:nvSpPr>
        <p:spPr>
          <a:xfrm>
            <a:off x="6975496" y="5724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33"/>
          <p:cNvSpPr/>
          <p:nvPr/>
        </p:nvSpPr>
        <p:spPr>
          <a:xfrm>
            <a:off x="6956416" y="51505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34"/>
          <p:cNvSpPr/>
          <p:nvPr/>
        </p:nvSpPr>
        <p:spPr>
          <a:xfrm>
            <a:off x="6979816" y="414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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Témata INSPIRE	 - gestoři			(3/4)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E0CD554-D87E-47A8-842E-BC71B77FA11B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4205672" y="965160"/>
            <a:ext cx="1127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1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5334632" y="965160"/>
            <a:ext cx="1281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6570152" y="965160"/>
            <a:ext cx="1366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6"/>
          <p:cNvSpPr/>
          <p:nvPr/>
        </p:nvSpPr>
        <p:spPr>
          <a:xfrm>
            <a:off x="7897472" y="965160"/>
            <a:ext cx="112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Gestor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7"/>
          <p:cNvSpPr/>
          <p:nvPr/>
        </p:nvSpPr>
        <p:spPr>
          <a:xfrm>
            <a:off x="4475672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8"/>
          <p:cNvSpPr/>
          <p:nvPr/>
        </p:nvSpPr>
        <p:spPr>
          <a:xfrm>
            <a:off x="5678792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9"/>
          <p:cNvSpPr/>
          <p:nvPr/>
        </p:nvSpPr>
        <p:spPr>
          <a:xfrm>
            <a:off x="6957152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10"/>
          <p:cNvSpPr/>
          <p:nvPr/>
        </p:nvSpPr>
        <p:spPr>
          <a:xfrm>
            <a:off x="4475672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11"/>
          <p:cNvSpPr/>
          <p:nvPr/>
        </p:nvSpPr>
        <p:spPr>
          <a:xfrm>
            <a:off x="5678792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12"/>
          <p:cNvSpPr/>
          <p:nvPr/>
        </p:nvSpPr>
        <p:spPr>
          <a:xfrm>
            <a:off x="4475672" y="46760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13"/>
          <p:cNvSpPr/>
          <p:nvPr/>
        </p:nvSpPr>
        <p:spPr>
          <a:xfrm>
            <a:off x="4475672" y="5184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14"/>
          <p:cNvSpPr/>
          <p:nvPr/>
        </p:nvSpPr>
        <p:spPr>
          <a:xfrm>
            <a:off x="5678792" y="5184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15"/>
          <p:cNvSpPr/>
          <p:nvPr/>
        </p:nvSpPr>
        <p:spPr>
          <a:xfrm>
            <a:off x="4475672" y="5710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16"/>
          <p:cNvSpPr/>
          <p:nvPr/>
        </p:nvSpPr>
        <p:spPr>
          <a:xfrm>
            <a:off x="5678792" y="5710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17"/>
          <p:cNvSpPr/>
          <p:nvPr/>
        </p:nvSpPr>
        <p:spPr>
          <a:xfrm>
            <a:off x="6957152" y="5710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18"/>
          <p:cNvSpPr/>
          <p:nvPr/>
        </p:nvSpPr>
        <p:spPr>
          <a:xfrm>
            <a:off x="517472" y="3736800"/>
            <a:ext cx="963720" cy="33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8" name="Obrázek 56"/>
          <p:cNvPicPr/>
          <p:nvPr/>
        </p:nvPicPr>
        <p:blipFill>
          <a:blip r:embed="rId2"/>
          <a:stretch/>
        </p:blipFill>
        <p:spPr>
          <a:xfrm>
            <a:off x="1193912" y="1517400"/>
            <a:ext cx="3111120" cy="481320"/>
          </a:xfrm>
          <a:prstGeom prst="rect">
            <a:avLst/>
          </a:prstGeom>
          <a:ln>
            <a:noFill/>
          </a:ln>
        </p:spPr>
      </p:pic>
      <p:pic>
        <p:nvPicPr>
          <p:cNvPr id="269" name="Obrázek 57"/>
          <p:cNvPicPr/>
          <p:nvPr/>
        </p:nvPicPr>
        <p:blipFill>
          <a:blip r:embed="rId3"/>
          <a:stretch/>
        </p:blipFill>
        <p:spPr>
          <a:xfrm>
            <a:off x="1193912" y="2053800"/>
            <a:ext cx="3117600" cy="484200"/>
          </a:xfrm>
          <a:prstGeom prst="rect">
            <a:avLst/>
          </a:prstGeom>
          <a:ln>
            <a:noFill/>
          </a:ln>
        </p:spPr>
      </p:pic>
      <p:pic>
        <p:nvPicPr>
          <p:cNvPr id="270" name="Obrázek 58"/>
          <p:cNvPicPr/>
          <p:nvPr/>
        </p:nvPicPr>
        <p:blipFill>
          <a:blip r:embed="rId4"/>
          <a:stretch/>
        </p:blipFill>
        <p:spPr>
          <a:xfrm>
            <a:off x="1193912" y="2592360"/>
            <a:ext cx="3111120" cy="481320"/>
          </a:xfrm>
          <a:prstGeom prst="rect">
            <a:avLst/>
          </a:prstGeom>
          <a:ln>
            <a:noFill/>
          </a:ln>
        </p:spPr>
      </p:pic>
      <p:pic>
        <p:nvPicPr>
          <p:cNvPr id="271" name="Obrázek 59"/>
          <p:cNvPicPr/>
          <p:nvPr/>
        </p:nvPicPr>
        <p:blipFill>
          <a:blip r:embed="rId5"/>
          <a:stretch/>
        </p:blipFill>
        <p:spPr>
          <a:xfrm>
            <a:off x="1193912" y="3123000"/>
            <a:ext cx="3111120" cy="481320"/>
          </a:xfrm>
          <a:prstGeom prst="rect">
            <a:avLst/>
          </a:prstGeom>
          <a:ln>
            <a:noFill/>
          </a:ln>
        </p:spPr>
      </p:pic>
      <p:pic>
        <p:nvPicPr>
          <p:cNvPr id="272" name="Obrázek 60"/>
          <p:cNvPicPr/>
          <p:nvPr/>
        </p:nvPicPr>
        <p:blipFill>
          <a:blip r:embed="rId6"/>
          <a:stretch/>
        </p:blipFill>
        <p:spPr>
          <a:xfrm>
            <a:off x="1193912" y="3651840"/>
            <a:ext cx="3111120" cy="481320"/>
          </a:xfrm>
          <a:prstGeom prst="rect">
            <a:avLst/>
          </a:prstGeom>
          <a:ln>
            <a:noFill/>
          </a:ln>
        </p:spPr>
      </p:pic>
      <p:pic>
        <p:nvPicPr>
          <p:cNvPr id="273" name="Obrázek 61"/>
          <p:cNvPicPr/>
          <p:nvPr/>
        </p:nvPicPr>
        <p:blipFill>
          <a:blip r:embed="rId7"/>
          <a:stretch/>
        </p:blipFill>
        <p:spPr>
          <a:xfrm>
            <a:off x="1193912" y="4171320"/>
            <a:ext cx="3111120" cy="481320"/>
          </a:xfrm>
          <a:prstGeom prst="rect">
            <a:avLst/>
          </a:prstGeom>
          <a:ln>
            <a:noFill/>
          </a:ln>
        </p:spPr>
      </p:pic>
      <p:pic>
        <p:nvPicPr>
          <p:cNvPr id="274" name="Obrázek 62"/>
          <p:cNvPicPr/>
          <p:nvPr/>
        </p:nvPicPr>
        <p:blipFill>
          <a:blip r:embed="rId8"/>
          <a:stretch/>
        </p:blipFill>
        <p:spPr>
          <a:xfrm>
            <a:off x="1203272" y="4708440"/>
            <a:ext cx="3114720" cy="481320"/>
          </a:xfrm>
          <a:prstGeom prst="rect">
            <a:avLst/>
          </a:prstGeom>
          <a:ln>
            <a:noFill/>
          </a:ln>
        </p:spPr>
      </p:pic>
      <p:pic>
        <p:nvPicPr>
          <p:cNvPr id="275" name="Obrázek 63"/>
          <p:cNvPicPr/>
          <p:nvPr/>
        </p:nvPicPr>
        <p:blipFill>
          <a:blip r:embed="rId9"/>
          <a:stretch/>
        </p:blipFill>
        <p:spPr>
          <a:xfrm>
            <a:off x="1193912" y="5234040"/>
            <a:ext cx="3114720" cy="481320"/>
          </a:xfrm>
          <a:prstGeom prst="rect">
            <a:avLst/>
          </a:prstGeom>
          <a:ln>
            <a:noFill/>
          </a:ln>
        </p:spPr>
      </p:pic>
      <p:pic>
        <p:nvPicPr>
          <p:cNvPr id="276" name="Obrázek 64"/>
          <p:cNvPicPr/>
          <p:nvPr/>
        </p:nvPicPr>
        <p:blipFill>
          <a:blip r:embed="rId10"/>
          <a:stretch/>
        </p:blipFill>
        <p:spPr>
          <a:xfrm>
            <a:off x="1195352" y="5761800"/>
            <a:ext cx="3109680" cy="481320"/>
          </a:xfrm>
          <a:prstGeom prst="rect">
            <a:avLst/>
          </a:prstGeom>
          <a:ln>
            <a:noFill/>
          </a:ln>
        </p:spPr>
      </p:pic>
      <p:sp>
        <p:nvSpPr>
          <p:cNvPr id="277" name="CustomShape 19"/>
          <p:cNvSpPr/>
          <p:nvPr/>
        </p:nvSpPr>
        <p:spPr>
          <a:xfrm>
            <a:off x="4487912" y="14644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20"/>
          <p:cNvSpPr/>
          <p:nvPr/>
        </p:nvSpPr>
        <p:spPr>
          <a:xfrm>
            <a:off x="5682032" y="14644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21"/>
          <p:cNvSpPr/>
          <p:nvPr/>
        </p:nvSpPr>
        <p:spPr>
          <a:xfrm>
            <a:off x="6957152" y="14616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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22"/>
          <p:cNvSpPr/>
          <p:nvPr/>
        </p:nvSpPr>
        <p:spPr>
          <a:xfrm>
            <a:off x="6957152" y="2007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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23"/>
          <p:cNvSpPr/>
          <p:nvPr/>
        </p:nvSpPr>
        <p:spPr>
          <a:xfrm>
            <a:off x="6967592" y="41238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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24"/>
          <p:cNvSpPr/>
          <p:nvPr/>
        </p:nvSpPr>
        <p:spPr>
          <a:xfrm>
            <a:off x="6957152" y="35942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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25"/>
          <p:cNvSpPr/>
          <p:nvPr/>
        </p:nvSpPr>
        <p:spPr>
          <a:xfrm>
            <a:off x="4491152" y="35794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26"/>
          <p:cNvSpPr/>
          <p:nvPr/>
        </p:nvSpPr>
        <p:spPr>
          <a:xfrm>
            <a:off x="5679152" y="46494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7"/>
          <p:cNvSpPr/>
          <p:nvPr/>
        </p:nvSpPr>
        <p:spPr>
          <a:xfrm>
            <a:off x="5679152" y="35791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6" name="Obrázek 6"/>
          <p:cNvPicPr/>
          <p:nvPr/>
        </p:nvPicPr>
        <p:blipFill>
          <a:blip r:embed="rId11"/>
          <a:stretch/>
        </p:blipFill>
        <p:spPr>
          <a:xfrm>
            <a:off x="7860032" y="1483920"/>
            <a:ext cx="892800" cy="539640"/>
          </a:xfrm>
          <a:prstGeom prst="rect">
            <a:avLst/>
          </a:prstGeom>
          <a:ln>
            <a:noFill/>
          </a:ln>
        </p:spPr>
      </p:pic>
      <p:pic>
        <p:nvPicPr>
          <p:cNvPr id="287" name="Obrázek 7"/>
          <p:cNvPicPr/>
          <p:nvPr/>
        </p:nvPicPr>
        <p:blipFill>
          <a:blip r:embed="rId12"/>
          <a:stretch/>
        </p:blipFill>
        <p:spPr>
          <a:xfrm>
            <a:off x="7833752" y="2183040"/>
            <a:ext cx="944640" cy="215640"/>
          </a:xfrm>
          <a:prstGeom prst="rect">
            <a:avLst/>
          </a:prstGeom>
          <a:ln>
            <a:noFill/>
          </a:ln>
        </p:spPr>
      </p:pic>
      <p:pic>
        <p:nvPicPr>
          <p:cNvPr id="288" name="Obrázek 53"/>
          <p:cNvPicPr/>
          <p:nvPr/>
        </p:nvPicPr>
        <p:blipFill>
          <a:blip r:embed="rId13"/>
          <a:stretch/>
        </p:blipFill>
        <p:spPr>
          <a:xfrm>
            <a:off x="7877672" y="3658320"/>
            <a:ext cx="907560" cy="431640"/>
          </a:xfrm>
          <a:prstGeom prst="rect">
            <a:avLst/>
          </a:prstGeom>
          <a:ln>
            <a:noFill/>
          </a:ln>
        </p:spPr>
      </p:pic>
      <p:pic>
        <p:nvPicPr>
          <p:cNvPr id="289" name="Obrázek 54"/>
          <p:cNvPicPr/>
          <p:nvPr/>
        </p:nvPicPr>
        <p:blipFill>
          <a:blip r:embed="rId14"/>
          <a:stretch/>
        </p:blipFill>
        <p:spPr>
          <a:xfrm>
            <a:off x="7897472" y="4267800"/>
            <a:ext cx="943920" cy="287640"/>
          </a:xfrm>
          <a:prstGeom prst="rect">
            <a:avLst/>
          </a:prstGeom>
          <a:ln>
            <a:noFill/>
          </a:ln>
        </p:spPr>
      </p:pic>
      <p:pic>
        <p:nvPicPr>
          <p:cNvPr id="290" name="Obrázek 80"/>
          <p:cNvPicPr/>
          <p:nvPr/>
        </p:nvPicPr>
        <p:blipFill>
          <a:blip r:embed="rId15"/>
          <a:stretch/>
        </p:blipFill>
        <p:spPr>
          <a:xfrm>
            <a:off x="7807112" y="272808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291" name="Obrázek 9"/>
          <p:cNvPicPr/>
          <p:nvPr/>
        </p:nvPicPr>
        <p:blipFill>
          <a:blip r:embed="rId16"/>
          <a:stretch/>
        </p:blipFill>
        <p:spPr>
          <a:xfrm>
            <a:off x="8044352" y="3175920"/>
            <a:ext cx="761040" cy="359640"/>
          </a:xfrm>
          <a:prstGeom prst="rect">
            <a:avLst/>
          </a:prstGeom>
          <a:ln>
            <a:noFill/>
          </a:ln>
        </p:spPr>
      </p:pic>
      <p:sp>
        <p:nvSpPr>
          <p:cNvPr id="292" name="CustomShape 28"/>
          <p:cNvSpPr/>
          <p:nvPr/>
        </p:nvSpPr>
        <p:spPr>
          <a:xfrm>
            <a:off x="8870912" y="3073680"/>
            <a:ext cx="309600" cy="32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3" name="Obrázek 82"/>
          <p:cNvPicPr/>
          <p:nvPr/>
        </p:nvPicPr>
        <p:blipFill>
          <a:blip r:embed="rId15"/>
          <a:stretch/>
        </p:blipFill>
        <p:spPr>
          <a:xfrm>
            <a:off x="7832312" y="484236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294" name="Obrázek 83"/>
          <p:cNvPicPr/>
          <p:nvPr/>
        </p:nvPicPr>
        <p:blipFill>
          <a:blip r:embed="rId15"/>
          <a:stretch/>
        </p:blipFill>
        <p:spPr>
          <a:xfrm>
            <a:off x="7839512" y="535212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295" name="Obrázek 84"/>
          <p:cNvPicPr/>
          <p:nvPr/>
        </p:nvPicPr>
        <p:blipFill>
          <a:blip r:embed="rId15"/>
          <a:stretch/>
        </p:blipFill>
        <p:spPr>
          <a:xfrm>
            <a:off x="7832312" y="5890680"/>
            <a:ext cx="998280" cy="251640"/>
          </a:xfrm>
          <a:prstGeom prst="rect">
            <a:avLst/>
          </a:prstGeom>
          <a:ln>
            <a:noFill/>
          </a:ln>
        </p:spPr>
      </p:pic>
      <p:sp>
        <p:nvSpPr>
          <p:cNvPr id="296" name="CustomShape 29"/>
          <p:cNvSpPr/>
          <p:nvPr/>
        </p:nvSpPr>
        <p:spPr>
          <a:xfrm>
            <a:off x="4490072" y="306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30"/>
          <p:cNvSpPr/>
          <p:nvPr/>
        </p:nvSpPr>
        <p:spPr>
          <a:xfrm>
            <a:off x="5683832" y="306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31"/>
          <p:cNvSpPr/>
          <p:nvPr/>
        </p:nvSpPr>
        <p:spPr>
          <a:xfrm>
            <a:off x="6957152" y="306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32"/>
          <p:cNvSpPr/>
          <p:nvPr/>
        </p:nvSpPr>
        <p:spPr>
          <a:xfrm>
            <a:off x="4475672" y="1989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33"/>
          <p:cNvSpPr/>
          <p:nvPr/>
        </p:nvSpPr>
        <p:spPr>
          <a:xfrm>
            <a:off x="5669432" y="1989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34"/>
          <p:cNvSpPr/>
          <p:nvPr/>
        </p:nvSpPr>
        <p:spPr>
          <a:xfrm>
            <a:off x="6957152" y="46249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35"/>
          <p:cNvSpPr/>
          <p:nvPr/>
        </p:nvSpPr>
        <p:spPr>
          <a:xfrm>
            <a:off x="6950672" y="51404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Témata INSPIRE	 - gestoři			(4/4)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885CB52-8A61-4B5F-BC12-5CF97DA179F6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4216816" y="965160"/>
            <a:ext cx="1127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5345776" y="965160"/>
            <a:ext cx="1281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6581296" y="965160"/>
            <a:ext cx="1366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 s.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6"/>
          <p:cNvSpPr/>
          <p:nvPr/>
        </p:nvSpPr>
        <p:spPr>
          <a:xfrm>
            <a:off x="7908616" y="965160"/>
            <a:ext cx="112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Gestor	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7"/>
          <p:cNvSpPr/>
          <p:nvPr/>
        </p:nvSpPr>
        <p:spPr>
          <a:xfrm>
            <a:off x="448681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8"/>
          <p:cNvSpPr/>
          <p:nvPr/>
        </p:nvSpPr>
        <p:spPr>
          <a:xfrm>
            <a:off x="568993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9"/>
          <p:cNvSpPr/>
          <p:nvPr/>
        </p:nvSpPr>
        <p:spPr>
          <a:xfrm>
            <a:off x="6968296" y="1476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10"/>
          <p:cNvSpPr/>
          <p:nvPr/>
        </p:nvSpPr>
        <p:spPr>
          <a:xfrm>
            <a:off x="448681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11"/>
          <p:cNvSpPr/>
          <p:nvPr/>
        </p:nvSpPr>
        <p:spPr>
          <a:xfrm>
            <a:off x="5689936" y="20066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12"/>
          <p:cNvSpPr/>
          <p:nvPr/>
        </p:nvSpPr>
        <p:spPr>
          <a:xfrm>
            <a:off x="448681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13"/>
          <p:cNvSpPr/>
          <p:nvPr/>
        </p:nvSpPr>
        <p:spPr>
          <a:xfrm>
            <a:off x="5689936" y="255672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14"/>
          <p:cNvSpPr/>
          <p:nvPr/>
        </p:nvSpPr>
        <p:spPr>
          <a:xfrm>
            <a:off x="448681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15"/>
          <p:cNvSpPr/>
          <p:nvPr/>
        </p:nvSpPr>
        <p:spPr>
          <a:xfrm>
            <a:off x="5689936" y="30646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16"/>
          <p:cNvSpPr/>
          <p:nvPr/>
        </p:nvSpPr>
        <p:spPr>
          <a:xfrm>
            <a:off x="4486816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17"/>
          <p:cNvSpPr/>
          <p:nvPr/>
        </p:nvSpPr>
        <p:spPr>
          <a:xfrm>
            <a:off x="5689936" y="4125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18"/>
          <p:cNvSpPr/>
          <p:nvPr/>
        </p:nvSpPr>
        <p:spPr>
          <a:xfrm>
            <a:off x="528616" y="2914200"/>
            <a:ext cx="963720" cy="3398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Obrázek 56"/>
          <p:cNvPicPr/>
          <p:nvPr/>
        </p:nvPicPr>
        <p:blipFill>
          <a:blip r:embed="rId2"/>
          <a:stretch/>
        </p:blipFill>
        <p:spPr>
          <a:xfrm>
            <a:off x="1205056" y="1523160"/>
            <a:ext cx="3103200" cy="481320"/>
          </a:xfrm>
          <a:prstGeom prst="rect">
            <a:avLst/>
          </a:prstGeom>
          <a:ln>
            <a:noFill/>
          </a:ln>
        </p:spPr>
      </p:pic>
      <p:pic>
        <p:nvPicPr>
          <p:cNvPr id="324" name="Obrázek 57"/>
          <p:cNvPicPr/>
          <p:nvPr/>
        </p:nvPicPr>
        <p:blipFill>
          <a:blip r:embed="rId3"/>
          <a:stretch/>
        </p:blipFill>
        <p:spPr>
          <a:xfrm>
            <a:off x="1205056" y="2061000"/>
            <a:ext cx="3103200" cy="481320"/>
          </a:xfrm>
          <a:prstGeom prst="rect">
            <a:avLst/>
          </a:prstGeom>
          <a:ln>
            <a:noFill/>
          </a:ln>
        </p:spPr>
      </p:pic>
      <p:pic>
        <p:nvPicPr>
          <p:cNvPr id="325" name="Obrázek 58"/>
          <p:cNvPicPr/>
          <p:nvPr/>
        </p:nvPicPr>
        <p:blipFill>
          <a:blip r:embed="rId4"/>
          <a:stretch/>
        </p:blipFill>
        <p:spPr>
          <a:xfrm>
            <a:off x="1205056" y="2594880"/>
            <a:ext cx="3101760" cy="481320"/>
          </a:xfrm>
          <a:prstGeom prst="rect">
            <a:avLst/>
          </a:prstGeom>
          <a:ln>
            <a:noFill/>
          </a:ln>
        </p:spPr>
      </p:pic>
      <p:pic>
        <p:nvPicPr>
          <p:cNvPr id="326" name="Obrázek 59"/>
          <p:cNvPicPr/>
          <p:nvPr/>
        </p:nvPicPr>
        <p:blipFill>
          <a:blip r:embed="rId5"/>
          <a:stretch/>
        </p:blipFill>
        <p:spPr>
          <a:xfrm>
            <a:off x="1211536" y="3119040"/>
            <a:ext cx="3096360" cy="481320"/>
          </a:xfrm>
          <a:prstGeom prst="rect">
            <a:avLst/>
          </a:prstGeom>
          <a:ln>
            <a:noFill/>
          </a:ln>
        </p:spPr>
      </p:pic>
      <p:pic>
        <p:nvPicPr>
          <p:cNvPr id="327" name="Obrázek 60"/>
          <p:cNvPicPr/>
          <p:nvPr/>
        </p:nvPicPr>
        <p:blipFill>
          <a:blip r:embed="rId6"/>
          <a:stretch/>
        </p:blipFill>
        <p:spPr>
          <a:xfrm>
            <a:off x="1213336" y="3644280"/>
            <a:ext cx="3093480" cy="481320"/>
          </a:xfrm>
          <a:prstGeom prst="rect">
            <a:avLst/>
          </a:prstGeom>
          <a:ln>
            <a:noFill/>
          </a:ln>
        </p:spPr>
      </p:pic>
      <p:pic>
        <p:nvPicPr>
          <p:cNvPr id="328" name="Obrázek 61"/>
          <p:cNvPicPr/>
          <p:nvPr/>
        </p:nvPicPr>
        <p:blipFill>
          <a:blip r:embed="rId7"/>
          <a:stretch/>
        </p:blipFill>
        <p:spPr>
          <a:xfrm>
            <a:off x="1207936" y="4181760"/>
            <a:ext cx="3099960" cy="481320"/>
          </a:xfrm>
          <a:prstGeom prst="rect">
            <a:avLst/>
          </a:prstGeom>
          <a:ln>
            <a:noFill/>
          </a:ln>
        </p:spPr>
      </p:pic>
      <p:pic>
        <p:nvPicPr>
          <p:cNvPr id="329" name="Obrázek 7"/>
          <p:cNvPicPr/>
          <p:nvPr/>
        </p:nvPicPr>
        <p:blipFill>
          <a:blip r:embed="rId8"/>
          <a:stretch/>
        </p:blipFill>
        <p:spPr>
          <a:xfrm>
            <a:off x="7813576" y="379332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0" name="Obrázek 43"/>
          <p:cNvPicPr/>
          <p:nvPr/>
        </p:nvPicPr>
        <p:blipFill>
          <a:blip r:embed="rId8"/>
          <a:stretch/>
        </p:blipFill>
        <p:spPr>
          <a:xfrm>
            <a:off x="7813576" y="428760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1" name="Obrázek 45"/>
          <p:cNvPicPr/>
          <p:nvPr/>
        </p:nvPicPr>
        <p:blipFill>
          <a:blip r:embed="rId8"/>
          <a:stretch/>
        </p:blipFill>
        <p:spPr>
          <a:xfrm>
            <a:off x="7814296" y="163440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2" name="Obrázek 46"/>
          <p:cNvPicPr/>
          <p:nvPr/>
        </p:nvPicPr>
        <p:blipFill>
          <a:blip r:embed="rId8"/>
          <a:stretch/>
        </p:blipFill>
        <p:spPr>
          <a:xfrm>
            <a:off x="7813576" y="217296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3" name="Obrázek 47"/>
          <p:cNvPicPr/>
          <p:nvPr/>
        </p:nvPicPr>
        <p:blipFill>
          <a:blip r:embed="rId8"/>
          <a:stretch/>
        </p:blipFill>
        <p:spPr>
          <a:xfrm>
            <a:off x="7813576" y="379332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4" name="Obrázek 48"/>
          <p:cNvPicPr/>
          <p:nvPr/>
        </p:nvPicPr>
        <p:blipFill>
          <a:blip r:embed="rId8"/>
          <a:stretch/>
        </p:blipFill>
        <p:spPr>
          <a:xfrm>
            <a:off x="7829776" y="428760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5" name="Obrázek 49"/>
          <p:cNvPicPr/>
          <p:nvPr/>
        </p:nvPicPr>
        <p:blipFill>
          <a:blip r:embed="rId8"/>
          <a:stretch/>
        </p:blipFill>
        <p:spPr>
          <a:xfrm>
            <a:off x="7813576" y="2716920"/>
            <a:ext cx="998280" cy="251640"/>
          </a:xfrm>
          <a:prstGeom prst="rect">
            <a:avLst/>
          </a:prstGeom>
          <a:ln>
            <a:noFill/>
          </a:ln>
        </p:spPr>
      </p:pic>
      <p:pic>
        <p:nvPicPr>
          <p:cNvPr id="336" name="Obrázek 50"/>
          <p:cNvPicPr/>
          <p:nvPr/>
        </p:nvPicPr>
        <p:blipFill>
          <a:blip r:embed="rId8"/>
          <a:stretch/>
        </p:blipFill>
        <p:spPr>
          <a:xfrm>
            <a:off x="7813576" y="3230280"/>
            <a:ext cx="998280" cy="251640"/>
          </a:xfrm>
          <a:prstGeom prst="rect">
            <a:avLst/>
          </a:prstGeom>
          <a:ln>
            <a:noFill/>
          </a:ln>
        </p:spPr>
      </p:pic>
      <p:sp>
        <p:nvSpPr>
          <p:cNvPr id="337" name="CustomShape 19"/>
          <p:cNvSpPr/>
          <p:nvPr/>
        </p:nvSpPr>
        <p:spPr>
          <a:xfrm>
            <a:off x="6968296" y="20019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CustomShape 20"/>
          <p:cNvSpPr/>
          <p:nvPr/>
        </p:nvSpPr>
        <p:spPr>
          <a:xfrm>
            <a:off x="6968296" y="255204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1"/>
          <p:cNvSpPr/>
          <p:nvPr/>
        </p:nvSpPr>
        <p:spPr>
          <a:xfrm>
            <a:off x="6968296" y="306036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CustomShape 22"/>
          <p:cNvSpPr/>
          <p:nvPr/>
        </p:nvSpPr>
        <p:spPr>
          <a:xfrm>
            <a:off x="4514176" y="3573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CustomShape 23"/>
          <p:cNvSpPr/>
          <p:nvPr/>
        </p:nvSpPr>
        <p:spPr>
          <a:xfrm>
            <a:off x="5717296" y="3573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24"/>
          <p:cNvSpPr/>
          <p:nvPr/>
        </p:nvSpPr>
        <p:spPr>
          <a:xfrm>
            <a:off x="6984856" y="412128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5"/>
          <p:cNvSpPr/>
          <p:nvPr/>
        </p:nvSpPr>
        <p:spPr>
          <a:xfrm>
            <a:off x="6985576" y="3573000"/>
            <a:ext cx="5256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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Kraje jako poskytovatelé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603886C-070D-4451-AD86-91E387F94398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48" name="Obrázek 98"/>
          <p:cNvPicPr/>
          <p:nvPr/>
        </p:nvPicPr>
        <p:blipFill>
          <a:blip r:embed="rId3"/>
          <a:stretch/>
        </p:blipFill>
        <p:spPr>
          <a:xfrm>
            <a:off x="955600" y="1059840"/>
            <a:ext cx="503640" cy="50364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1387600" y="1025280"/>
            <a:ext cx="323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EF7F3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0" name="Obrázek 96"/>
          <p:cNvPicPr/>
          <p:nvPr/>
        </p:nvPicPr>
        <p:blipFill>
          <a:blip r:embed="rId4"/>
          <a:stretch/>
        </p:blipFill>
        <p:spPr>
          <a:xfrm>
            <a:off x="955600" y="3072240"/>
            <a:ext cx="489600" cy="489600"/>
          </a:xfrm>
          <a:prstGeom prst="rect">
            <a:avLst/>
          </a:prstGeom>
          <a:ln>
            <a:noFill/>
          </a:ln>
        </p:spPr>
      </p:pic>
      <p:sp>
        <p:nvSpPr>
          <p:cNvPr id="351" name="CustomShape 4"/>
          <p:cNvSpPr/>
          <p:nvPr/>
        </p:nvSpPr>
        <p:spPr>
          <a:xfrm>
            <a:off x="1425400" y="2944080"/>
            <a:ext cx="323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EF7F3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2" name="Obrázek 94"/>
          <p:cNvPicPr/>
          <p:nvPr/>
        </p:nvPicPr>
        <p:blipFill>
          <a:blip r:embed="rId4"/>
          <a:stretch/>
        </p:blipFill>
        <p:spPr>
          <a:xfrm>
            <a:off x="951280" y="5061240"/>
            <a:ext cx="489600" cy="489600"/>
          </a:xfrm>
          <a:prstGeom prst="rect">
            <a:avLst/>
          </a:prstGeom>
          <a:ln>
            <a:noFill/>
          </a:ln>
        </p:spPr>
      </p:pic>
      <p:sp>
        <p:nvSpPr>
          <p:cNvPr id="353" name="CustomShape 5"/>
          <p:cNvSpPr/>
          <p:nvPr/>
        </p:nvSpPr>
        <p:spPr>
          <a:xfrm>
            <a:off x="1421080" y="4933080"/>
            <a:ext cx="323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EF7F3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1891960" y="923400"/>
            <a:ext cx="7288560" cy="178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Výkresy ploch a koridorů (včetně USES)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zůstávají na krajích, budou zpřístupňována službou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Formát vektor, kde není dostupné georeferencovaný rastr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popsat metadaty (ideálně jednotný název)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 dat zpřístupnit na Národní geoportál INSPIRE, označit do EU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7"/>
          <p:cNvSpPr/>
          <p:nvPr/>
        </p:nvSpPr>
        <p:spPr>
          <a:xfrm>
            <a:off x="1878640" y="2723400"/>
            <a:ext cx="7301880" cy="178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Vytvořit nad daty prohlížecí službu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Vytvořit metadata k prohlížecí službě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Službu popsat metadaty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 služby zpřístupnit na Národní geoportál INSPIRE, označit do EU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Vytvořit na NGI s využitím služby mapovou kompozici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8"/>
          <p:cNvSpPr/>
          <p:nvPr/>
        </p:nvSpPr>
        <p:spPr>
          <a:xfrm>
            <a:off x="841120" y="3607200"/>
            <a:ext cx="92232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CustomShape 9"/>
          <p:cNvSpPr/>
          <p:nvPr/>
        </p:nvSpPr>
        <p:spPr>
          <a:xfrm>
            <a:off x="841120" y="5608800"/>
            <a:ext cx="92232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10"/>
          <p:cNvSpPr/>
          <p:nvPr/>
        </p:nvSpPr>
        <p:spPr>
          <a:xfrm>
            <a:off x="822400" y="1632600"/>
            <a:ext cx="92232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CustomShape 11"/>
          <p:cNvSpPr/>
          <p:nvPr/>
        </p:nvSpPr>
        <p:spPr>
          <a:xfrm>
            <a:off x="1878640" y="4581000"/>
            <a:ext cx="7373880" cy="156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Vytvořit k datům stahovací službu (WFS) nebo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Uložit data ke stažení na vlastní portál nebo Národní geoportál INSPIRE jako tzv. předpřipravené datové sady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Vytvořit metadata služby (skutečné služby nebo předpřipravených dat)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 služby zpřístupnit na Národní geoportál INSPIRE, označit do EU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Pilot se čtyřmi kraji 06-09/2016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CAB72F8-1446-4F55-8B82-4DF0BCCECD2E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64" name="Obrázek 7"/>
          <p:cNvPicPr/>
          <p:nvPr/>
        </p:nvPicPr>
        <p:blipFill>
          <a:blip r:embed="rId2"/>
          <a:stretch/>
        </p:blipFill>
        <p:spPr>
          <a:xfrm>
            <a:off x="966960" y="1188360"/>
            <a:ext cx="5601240" cy="4236480"/>
          </a:xfrm>
          <a:prstGeom prst="rect">
            <a:avLst/>
          </a:prstGeom>
          <a:ln w="25560">
            <a:solidFill>
              <a:srgbClr val="99CC00"/>
            </a:solidFill>
            <a:round/>
          </a:ln>
        </p:spPr>
      </p:pic>
      <p:pic>
        <p:nvPicPr>
          <p:cNvPr id="365" name="Zástupný symbol pro obsah 6"/>
          <p:cNvPicPr/>
          <p:nvPr/>
        </p:nvPicPr>
        <p:blipFill>
          <a:blip r:embed="rId3"/>
          <a:srcRect l="3520" t="11682" r="3537" b="12351"/>
          <a:stretch/>
        </p:blipFill>
        <p:spPr>
          <a:xfrm>
            <a:off x="1187640" y="2341800"/>
            <a:ext cx="3965760" cy="2454840"/>
          </a:xfrm>
          <a:prstGeom prst="rect">
            <a:avLst/>
          </a:prstGeom>
          <a:ln>
            <a:noFill/>
          </a:ln>
        </p:spPr>
      </p:pic>
      <p:pic>
        <p:nvPicPr>
          <p:cNvPr id="366" name="Obrázek 12"/>
          <p:cNvPicPr/>
          <p:nvPr/>
        </p:nvPicPr>
        <p:blipFill>
          <a:blip r:embed="rId4"/>
          <a:stretch/>
        </p:blipFill>
        <p:spPr>
          <a:xfrm>
            <a:off x="7130880" y="2728800"/>
            <a:ext cx="1833120" cy="1653840"/>
          </a:xfrm>
          <a:prstGeom prst="rect">
            <a:avLst/>
          </a:prstGeom>
          <a:ln w="19080">
            <a:solidFill>
              <a:srgbClr val="0165A1"/>
            </a:solidFill>
            <a:miter/>
          </a:ln>
        </p:spPr>
      </p:pic>
      <p:sp>
        <p:nvSpPr>
          <p:cNvPr id="367" name="CustomShape 3"/>
          <p:cNvSpPr/>
          <p:nvPr/>
        </p:nvSpPr>
        <p:spPr>
          <a:xfrm>
            <a:off x="6659640" y="3370320"/>
            <a:ext cx="399600" cy="175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8" name="Obrázek 117"/>
          <p:cNvPicPr/>
          <p:nvPr/>
        </p:nvPicPr>
        <p:blipFill>
          <a:blip r:embed="rId5"/>
          <a:stretch/>
        </p:blipFill>
        <p:spPr>
          <a:xfrm>
            <a:off x="8506800" y="2377080"/>
            <a:ext cx="560160" cy="54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7B12C24-F7AC-4D47-80B5-22DF4ED23775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6" name="TextShape 3"/>
          <p:cNvSpPr txBox="1"/>
          <p:nvPr/>
        </p:nvSpPr>
        <p:spPr>
          <a:xfrm>
            <a:off x="683640" y="-46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Národní 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INSPIRE - fungování</a:t>
            </a:r>
          </a:p>
        </p:txBody>
      </p:sp>
      <p:sp>
        <p:nvSpPr>
          <p:cNvPr id="397" name="CustomShape 4"/>
          <p:cNvSpPr/>
          <p:nvPr/>
        </p:nvSpPr>
        <p:spPr>
          <a:xfrm>
            <a:off x="2097504" y="1052640"/>
            <a:ext cx="25826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Pracovníci podpory, administrátoři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5"/>
          <p:cNvSpPr/>
          <p:nvPr/>
        </p:nvSpPr>
        <p:spPr>
          <a:xfrm>
            <a:off x="838944" y="2468880"/>
            <a:ext cx="16380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Poskytovatelé dat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6"/>
          <p:cNvSpPr/>
          <p:nvPr/>
        </p:nvSpPr>
        <p:spPr>
          <a:xfrm>
            <a:off x="7448544" y="4659480"/>
            <a:ext cx="1649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Uživatelé v ČR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CustomShape 7"/>
          <p:cNvSpPr/>
          <p:nvPr/>
        </p:nvSpPr>
        <p:spPr>
          <a:xfrm>
            <a:off x="7128720" y="1444680"/>
            <a:ext cx="19792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Evropská unie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1" name="Obrázek 2"/>
          <p:cNvPicPr/>
          <p:nvPr/>
        </p:nvPicPr>
        <p:blipFill>
          <a:blip r:embed="rId2"/>
          <a:stretch/>
        </p:blipFill>
        <p:spPr>
          <a:xfrm>
            <a:off x="3173544" y="1865520"/>
            <a:ext cx="645840" cy="479160"/>
          </a:xfrm>
          <a:prstGeom prst="rect">
            <a:avLst/>
          </a:prstGeom>
          <a:ln>
            <a:noFill/>
          </a:ln>
        </p:spPr>
      </p:pic>
      <p:pic>
        <p:nvPicPr>
          <p:cNvPr id="402" name="Obrázek 12"/>
          <p:cNvPicPr/>
          <p:nvPr/>
        </p:nvPicPr>
        <p:blipFill>
          <a:blip r:embed="rId3"/>
          <a:stretch/>
        </p:blipFill>
        <p:spPr>
          <a:xfrm>
            <a:off x="7116984" y="4751280"/>
            <a:ext cx="324720" cy="215640"/>
          </a:xfrm>
          <a:prstGeom prst="rect">
            <a:avLst/>
          </a:prstGeom>
          <a:ln w="3240">
            <a:solidFill>
              <a:schemeClr val="bg1">
                <a:lumMod val="50000"/>
              </a:schemeClr>
            </a:solidFill>
            <a:round/>
          </a:ln>
          <a:effectLst>
            <a:softEdge rad="0"/>
          </a:effectLst>
        </p:spPr>
      </p:pic>
      <p:pic>
        <p:nvPicPr>
          <p:cNvPr id="403" name="Obrázek 11"/>
          <p:cNvPicPr/>
          <p:nvPr/>
        </p:nvPicPr>
        <p:blipFill>
          <a:blip r:embed="rId4"/>
          <a:stretch/>
        </p:blipFill>
        <p:spPr>
          <a:xfrm>
            <a:off x="7005024" y="1548000"/>
            <a:ext cx="323640" cy="215640"/>
          </a:xfrm>
          <a:prstGeom prst="rect">
            <a:avLst/>
          </a:prstGeom>
          <a:ln w="3240">
            <a:solidFill>
              <a:schemeClr val="tx1"/>
            </a:solidFill>
            <a:miter/>
          </a:ln>
        </p:spPr>
      </p:pic>
      <p:pic>
        <p:nvPicPr>
          <p:cNvPr id="404" name="Obrázek 12"/>
          <p:cNvPicPr/>
          <p:nvPr/>
        </p:nvPicPr>
        <p:blipFill>
          <a:blip r:embed="rId5"/>
          <a:stretch/>
        </p:blipFill>
        <p:spPr>
          <a:xfrm>
            <a:off x="6713424" y="1933920"/>
            <a:ext cx="2395080" cy="2160360"/>
          </a:xfrm>
          <a:prstGeom prst="rect">
            <a:avLst/>
          </a:prstGeom>
          <a:ln w="19080">
            <a:solidFill>
              <a:srgbClr val="0165A1"/>
            </a:solidFill>
            <a:miter/>
          </a:ln>
        </p:spPr>
      </p:pic>
      <p:pic>
        <p:nvPicPr>
          <p:cNvPr id="405" name="Obrázek 13"/>
          <p:cNvPicPr/>
          <p:nvPr/>
        </p:nvPicPr>
        <p:blipFill>
          <a:blip r:embed="rId6"/>
          <a:stretch/>
        </p:blipFill>
        <p:spPr>
          <a:xfrm>
            <a:off x="4914144" y="2016360"/>
            <a:ext cx="193320" cy="188640"/>
          </a:xfrm>
          <a:prstGeom prst="rect">
            <a:avLst/>
          </a:prstGeom>
          <a:ln>
            <a:noFill/>
          </a:ln>
        </p:spPr>
      </p:pic>
      <p:pic>
        <p:nvPicPr>
          <p:cNvPr id="406" name="Obrázek 15"/>
          <p:cNvPicPr/>
          <p:nvPr/>
        </p:nvPicPr>
        <p:blipFill>
          <a:blip r:embed="rId7"/>
          <a:stretch/>
        </p:blipFill>
        <p:spPr>
          <a:xfrm>
            <a:off x="8103384" y="5343840"/>
            <a:ext cx="282960" cy="720360"/>
          </a:xfrm>
          <a:prstGeom prst="rect">
            <a:avLst/>
          </a:prstGeom>
          <a:ln>
            <a:noFill/>
          </a:ln>
        </p:spPr>
      </p:pic>
      <p:pic>
        <p:nvPicPr>
          <p:cNvPr id="407" name="Obrázek 16"/>
          <p:cNvPicPr/>
          <p:nvPr/>
        </p:nvPicPr>
        <p:blipFill>
          <a:blip r:embed="rId8"/>
          <a:stretch/>
        </p:blipFill>
        <p:spPr>
          <a:xfrm>
            <a:off x="7750224" y="5343840"/>
            <a:ext cx="282960" cy="720360"/>
          </a:xfrm>
          <a:prstGeom prst="rect">
            <a:avLst/>
          </a:prstGeom>
          <a:ln>
            <a:noFill/>
          </a:ln>
        </p:spPr>
      </p:pic>
      <p:sp>
        <p:nvSpPr>
          <p:cNvPr id="408" name="CustomShape 8"/>
          <p:cNvSpPr/>
          <p:nvPr/>
        </p:nvSpPr>
        <p:spPr>
          <a:xfrm>
            <a:off x="5193504" y="1924200"/>
            <a:ext cx="1542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135 záznamů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" name="Obrázek 18"/>
          <p:cNvPicPr/>
          <p:nvPr/>
        </p:nvPicPr>
        <p:blipFill>
          <a:blip r:embed="rId9"/>
          <a:stretch/>
        </p:blipFill>
        <p:spPr>
          <a:xfrm>
            <a:off x="2694384" y="1748160"/>
            <a:ext cx="282240" cy="720360"/>
          </a:xfrm>
          <a:prstGeom prst="rect">
            <a:avLst/>
          </a:prstGeom>
          <a:ln>
            <a:noFill/>
          </a:ln>
        </p:spPr>
      </p:pic>
      <p:pic>
        <p:nvPicPr>
          <p:cNvPr id="410" name="Obrázek 20"/>
          <p:cNvPicPr/>
          <p:nvPr/>
        </p:nvPicPr>
        <p:blipFill>
          <a:blip r:embed="rId10"/>
          <a:stretch/>
        </p:blipFill>
        <p:spPr>
          <a:xfrm>
            <a:off x="966384" y="3222000"/>
            <a:ext cx="282240" cy="720720"/>
          </a:xfrm>
          <a:prstGeom prst="rect">
            <a:avLst/>
          </a:prstGeom>
          <a:ln>
            <a:noFill/>
          </a:ln>
        </p:spPr>
      </p:pic>
      <p:pic>
        <p:nvPicPr>
          <p:cNvPr id="411" name="Obrázek 21"/>
          <p:cNvPicPr/>
          <p:nvPr/>
        </p:nvPicPr>
        <p:blipFill>
          <a:blip r:embed="rId7"/>
          <a:stretch/>
        </p:blipFill>
        <p:spPr>
          <a:xfrm>
            <a:off x="1321704" y="3222000"/>
            <a:ext cx="282240" cy="720720"/>
          </a:xfrm>
          <a:prstGeom prst="rect">
            <a:avLst/>
          </a:prstGeom>
          <a:ln>
            <a:noFill/>
          </a:ln>
        </p:spPr>
      </p:pic>
      <p:pic>
        <p:nvPicPr>
          <p:cNvPr id="412" name="Obrázek 22"/>
          <p:cNvPicPr/>
          <p:nvPr/>
        </p:nvPicPr>
        <p:blipFill>
          <a:blip r:embed="rId11"/>
          <a:stretch/>
        </p:blipFill>
        <p:spPr>
          <a:xfrm>
            <a:off x="1147464" y="3458880"/>
            <a:ext cx="282240" cy="720720"/>
          </a:xfrm>
          <a:prstGeom prst="rect">
            <a:avLst/>
          </a:prstGeom>
          <a:ln>
            <a:noFill/>
          </a:ln>
        </p:spPr>
      </p:pic>
      <p:pic>
        <p:nvPicPr>
          <p:cNvPr id="413" name="Obrázek 23"/>
          <p:cNvPicPr/>
          <p:nvPr/>
        </p:nvPicPr>
        <p:blipFill>
          <a:blip r:embed="rId12"/>
          <a:stretch/>
        </p:blipFill>
        <p:spPr>
          <a:xfrm>
            <a:off x="1677744" y="3214800"/>
            <a:ext cx="282240" cy="720720"/>
          </a:xfrm>
          <a:prstGeom prst="rect">
            <a:avLst/>
          </a:prstGeom>
          <a:ln>
            <a:noFill/>
          </a:ln>
        </p:spPr>
      </p:pic>
      <p:pic>
        <p:nvPicPr>
          <p:cNvPr id="414" name="Obrázek 24"/>
          <p:cNvPicPr/>
          <p:nvPr/>
        </p:nvPicPr>
        <p:blipFill>
          <a:blip r:embed="rId13"/>
          <a:stretch/>
        </p:blipFill>
        <p:spPr>
          <a:xfrm>
            <a:off x="1496304" y="3458880"/>
            <a:ext cx="282240" cy="720720"/>
          </a:xfrm>
          <a:prstGeom prst="rect">
            <a:avLst/>
          </a:prstGeom>
          <a:ln>
            <a:noFill/>
          </a:ln>
        </p:spPr>
      </p:pic>
      <p:sp>
        <p:nvSpPr>
          <p:cNvPr id="415" name="CustomShape 9"/>
          <p:cNvSpPr/>
          <p:nvPr/>
        </p:nvSpPr>
        <p:spPr>
          <a:xfrm>
            <a:off x="2608704" y="4756320"/>
            <a:ext cx="2514240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b="1" u="sng" strike="noStrike" spc="-1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hlinkClick r:id="rId14"/>
              </a:rPr>
              <a:t>https://geoportal.gov.cz/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10"/>
          <p:cNvSpPr/>
          <p:nvPr/>
        </p:nvSpPr>
        <p:spPr>
          <a:xfrm>
            <a:off x="5160384" y="4859640"/>
            <a:ext cx="2131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cca 2000 záznamů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11"/>
          <p:cNvSpPr/>
          <p:nvPr/>
        </p:nvSpPr>
        <p:spPr>
          <a:xfrm>
            <a:off x="2042784" y="3470400"/>
            <a:ext cx="35424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12"/>
          <p:cNvSpPr/>
          <p:nvPr/>
        </p:nvSpPr>
        <p:spPr>
          <a:xfrm rot="808200">
            <a:off x="5763384" y="4557600"/>
            <a:ext cx="72828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13"/>
          <p:cNvSpPr/>
          <p:nvPr/>
        </p:nvSpPr>
        <p:spPr>
          <a:xfrm rot="20842800">
            <a:off x="5663664" y="2329200"/>
            <a:ext cx="72828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0" name="Obrázek 30"/>
          <p:cNvPicPr/>
          <p:nvPr/>
        </p:nvPicPr>
        <p:blipFill>
          <a:blip r:embed="rId15"/>
          <a:stretch/>
        </p:blipFill>
        <p:spPr>
          <a:xfrm>
            <a:off x="2459304" y="2598840"/>
            <a:ext cx="2712600" cy="2158560"/>
          </a:xfrm>
          <a:prstGeom prst="rect">
            <a:avLst/>
          </a:prstGeom>
          <a:ln w="19080">
            <a:solidFill>
              <a:srgbClr val="96B311"/>
            </a:solidFill>
            <a:miter/>
          </a:ln>
        </p:spPr>
      </p:pic>
      <p:sp>
        <p:nvSpPr>
          <p:cNvPr id="421" name="CustomShape 14"/>
          <p:cNvSpPr/>
          <p:nvPr/>
        </p:nvSpPr>
        <p:spPr>
          <a:xfrm>
            <a:off x="2218104" y="5013000"/>
            <a:ext cx="32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600" b="1" strike="noStrike" spc="-1">
                <a:solidFill>
                  <a:srgbClr val="96B311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NÁRODNÍ INSPIRE GEOPORTÁL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15"/>
          <p:cNvSpPr/>
          <p:nvPr/>
        </p:nvSpPr>
        <p:spPr>
          <a:xfrm>
            <a:off x="746784" y="4251600"/>
            <a:ext cx="1638360" cy="1550520"/>
          </a:xfrm>
          <a:prstGeom prst="rect">
            <a:avLst/>
          </a:prstGeom>
          <a:noFill/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Zpřístupňují data a služby prostřednictvím metadat, ze svých služeb tvoří mapy pro zobrazení v mapovém okně.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200" b="1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POUZE S ROZŠÍŘENÝMI PRÁVY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16"/>
          <p:cNvSpPr/>
          <p:nvPr/>
        </p:nvSpPr>
        <p:spPr>
          <a:xfrm>
            <a:off x="4500504" y="1116360"/>
            <a:ext cx="1537920" cy="637920"/>
          </a:xfrm>
          <a:prstGeom prst="rect">
            <a:avLst/>
          </a:prstGeom>
          <a:noFill/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Zajišťují dostupnost geoportálu, podporu a kontrolu obsahu.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CustomShape 17"/>
          <p:cNvSpPr/>
          <p:nvPr/>
        </p:nvSpPr>
        <p:spPr>
          <a:xfrm>
            <a:off x="5246064" y="2667240"/>
            <a:ext cx="1382400" cy="1368000"/>
          </a:xfrm>
          <a:prstGeom prst="rect">
            <a:avLst/>
          </a:prstGeom>
          <a:noFill/>
          <a:ln w="9360">
            <a:solidFill>
              <a:srgbClr val="325D9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Na EU geoportál INSPIRE jsou zpřístupňovány jen zdroje od gestorů nebo spolugestorů Národní datové sady INSPIRE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18"/>
          <p:cNvSpPr/>
          <p:nvPr/>
        </p:nvSpPr>
        <p:spPr>
          <a:xfrm>
            <a:off x="5246064" y="5251680"/>
            <a:ext cx="2304720" cy="1002960"/>
          </a:xfrm>
          <a:prstGeom prst="rect">
            <a:avLst/>
          </a:prstGeom>
          <a:noFill/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Mají zpřístupněný kompletní obsah geoportálu, tak jak jde od českých poskytovatelů, bez ohledu na to, zda jsou data relevantní pro INSPIRE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Jak </a:t>
            </a:r>
            <a:r>
              <a:rPr lang="cs-CZ" sz="3200" b="1" strike="noStrike" spc="-1" dirty="0" smtClean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probíhal pilot?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2" name="TextShape 2"/>
          <p:cNvSpPr txBox="1"/>
          <p:nvPr/>
        </p:nvSpPr>
        <p:spPr>
          <a:xfrm>
            <a:off x="827776" y="1196640"/>
            <a:ext cx="8208720" cy="4929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Zlínský, Plzeňský, Karlovarský a Jihočeský kraj připravili data ze ZUR 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Došlo k částečnému namapování na číselník </a:t>
            </a:r>
            <a:r>
              <a:rPr lang="cs-CZ" sz="28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HILUCS </a:t>
            </a: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(Hierarchical INSPIRE Land Use Classification System)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Připravili službu prohlížecí a stahovací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a služby popsali </a:t>
            </a:r>
            <a:r>
              <a:rPr lang="cs-CZ" sz="28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metadaty</a:t>
            </a: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označili do EU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 koordinace CENIA provedli zpřístupnění metadat na Národní geoportál INSPIRE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3" name="TextShape 3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61828FE-8F0D-4385-84CA-A2AA85A9ED09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4" name="Obrázek 117"/>
          <p:cNvPicPr/>
          <p:nvPr/>
        </p:nvPicPr>
        <p:blipFill>
          <a:blip r:embed="rId3"/>
          <a:stretch/>
        </p:blipFill>
        <p:spPr>
          <a:xfrm>
            <a:off x="8180416" y="3388320"/>
            <a:ext cx="560160" cy="545760"/>
          </a:xfrm>
          <a:prstGeom prst="rect">
            <a:avLst/>
          </a:prstGeom>
          <a:ln>
            <a:noFill/>
          </a:ln>
        </p:spPr>
      </p:pic>
      <p:pic>
        <p:nvPicPr>
          <p:cNvPr id="375" name="Obrázek 9"/>
          <p:cNvPicPr/>
          <p:nvPr/>
        </p:nvPicPr>
        <p:blipFill>
          <a:blip r:embed="rId4"/>
          <a:stretch/>
        </p:blipFill>
        <p:spPr>
          <a:xfrm>
            <a:off x="5746456" y="4725000"/>
            <a:ext cx="2430360" cy="12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Číselník HILUCS - ukázka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20BED32-79FA-4395-BD3D-BEDDC181EC1C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fld>
            <a:endParaRPr lang="cs-CZ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80" name="Obrázek 6"/>
          <p:cNvPicPr/>
          <p:nvPr/>
        </p:nvPicPr>
        <p:blipFill>
          <a:blip r:embed="rId2"/>
          <a:srcRect l="2161" t="15038" r="27091" b="12203"/>
          <a:stretch/>
        </p:blipFill>
        <p:spPr>
          <a:xfrm>
            <a:off x="899784" y="1052640"/>
            <a:ext cx="8208720" cy="5276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776" y="116640"/>
            <a:ext cx="8208720" cy="863640"/>
          </a:xfrm>
        </p:spPr>
        <p:txBody>
          <a:bodyPr/>
          <a:lstStyle/>
          <a:p>
            <a:pPr algn="l"/>
            <a:r>
              <a:rPr lang="cs-CZ" sz="3200" b="1" kern="1200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Jak </a:t>
            </a:r>
            <a:r>
              <a:rPr lang="cs-CZ" sz="3200" b="1" kern="1200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namapovat</a:t>
            </a:r>
            <a:r>
              <a:rPr lang="cs-CZ" sz="3200" b="1" kern="1200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HILUCS?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14928"/>
            <a:ext cx="714898" cy="250825"/>
          </a:xfrm>
          <a:prstGeom prst="rect">
            <a:avLst/>
          </a:prstGeom>
        </p:spPr>
        <p:txBody>
          <a:bodyPr/>
          <a:lstStyle/>
          <a:p>
            <a:fld id="{30A2E8A0-DA10-49B0-A785-CD4B2B5F8011}" type="slidenum">
              <a:rPr lang="cs-CZ" sz="12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/>
              <a:t>19</a:t>
            </a:fld>
            <a:endParaRPr lang="cs-CZ" sz="12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6769" t="14091" r="37794" b="11570"/>
          <a:stretch/>
        </p:blipFill>
        <p:spPr>
          <a:xfrm>
            <a:off x="854434" y="1184263"/>
            <a:ext cx="3789574" cy="4968552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1475656" y="1988840"/>
            <a:ext cx="648072" cy="288032"/>
          </a:xfrm>
          <a:prstGeom prst="ellipse">
            <a:avLst/>
          </a:prstGeom>
          <a:noFill/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835696" y="1808820"/>
            <a:ext cx="2304256" cy="360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Plochy výroby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30134" t="52769" r="33916" b="12200"/>
          <a:stretch/>
        </p:blipFill>
        <p:spPr>
          <a:xfrm>
            <a:off x="4788024" y="2276872"/>
            <a:ext cx="4171282" cy="2540257"/>
          </a:xfrm>
          <a:prstGeom prst="rect">
            <a:avLst/>
          </a:prstGeom>
          <a:ln w="25400">
            <a:solidFill>
              <a:srgbClr val="99CC00"/>
            </a:solidFill>
          </a:ln>
        </p:spPr>
      </p:pic>
      <p:sp>
        <p:nvSpPr>
          <p:cNvPr id="13" name="TextovéPole 12"/>
          <p:cNvSpPr txBox="1"/>
          <p:nvPr/>
        </p:nvSpPr>
        <p:spPr>
          <a:xfrm>
            <a:off x="4717311" y="1881862"/>
            <a:ext cx="1149537" cy="360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HILUCS</a:t>
            </a:r>
          </a:p>
        </p:txBody>
      </p:sp>
      <p:cxnSp>
        <p:nvCxnSpPr>
          <p:cNvPr id="15" name="Přímá spojnice 14"/>
          <p:cNvCxnSpPr>
            <a:stCxn id="12" idx="1"/>
          </p:cNvCxnSpPr>
          <p:nvPr/>
        </p:nvCxnSpPr>
        <p:spPr>
          <a:xfrm flipH="1" flipV="1">
            <a:off x="2123728" y="2132856"/>
            <a:ext cx="2664296" cy="1414145"/>
          </a:xfrm>
          <a:prstGeom prst="line">
            <a:avLst/>
          </a:prstGeom>
          <a:ln w="254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6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1043640" y="2130480"/>
            <a:ext cx="7414200" cy="2090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INSPIRE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1043640" y="4390200"/>
            <a:ext cx="7416360" cy="622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3200" b="1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Ing. Jitka Faugnerová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1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Mgr. Lenka Rejentová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32FA480-B4FC-487D-900F-D47F8E774E51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fld>
            <a:endParaRPr lang="cs-CZ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85" name="Obrázek 6"/>
          <p:cNvPicPr/>
          <p:nvPr/>
        </p:nvPicPr>
        <p:blipFill>
          <a:blip r:embed="rId2"/>
          <a:srcRect t="9368" r="2749" b="8423"/>
          <a:stretch/>
        </p:blipFill>
        <p:spPr>
          <a:xfrm>
            <a:off x="899784" y="1196640"/>
            <a:ext cx="8208720" cy="43369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86" name="TextShape 2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Zobrazení dat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683640" y="116640"/>
            <a:ext cx="820872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Jak dál?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B215DFE-4AB2-4D14-8051-A95571A84ADD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fld>
            <a:endParaRPr lang="cs-CZ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683640" y="1196640"/>
            <a:ext cx="8208720" cy="4929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Kraje (4 kraje z pilotu) připraví návrh namapování výkresů ZUR na číselník HILUCS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CENIA připraví návod pro tvorbu metadat a služeb (budou zdůrazněny specifika metadat a služeb v INSPIRE, nejčastější chyby)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Namapování a návody -&gt; „kuchařka“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Informace pro všechny ostatní kraje v rámci jednání MMR s kraji ve Štiříně (10/2016?) </a:t>
            </a:r>
            <a:endParaRPr lang="cs-CZ" sz="2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" name="Picture 2" descr="Výsledek obrázku pro cook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48017"/>
            <a:ext cx="1763688" cy="177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7956376" y="6527750"/>
            <a:ext cx="1152128" cy="501650"/>
          </a:xfrm>
          <a:prstGeom prst="rect">
            <a:avLst/>
          </a:prstGeom>
        </p:spPr>
        <p:txBody>
          <a:bodyPr/>
          <a:lstStyle/>
          <a:p>
            <a:pPr algn="r"/>
            <a:fld id="{30A2E8A0-DA10-49B0-A785-CD4B2B5F8011}" type="slidenum">
              <a:rPr lang="cs-CZ" sz="12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/>
              <a:t>22</a:t>
            </a:fld>
            <a:endParaRPr lang="cs-CZ" sz="12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27776" y="116640"/>
            <a:ext cx="8208720" cy="863640"/>
          </a:xfrm>
        </p:spPr>
        <p:txBody>
          <a:bodyPr/>
          <a:lstStyle/>
          <a:p>
            <a:pPr algn="l" rtl="0"/>
            <a:r>
              <a:rPr lang="cs-CZ" sz="3200" b="1" kern="1200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Konec roku 2016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902176" y="5303752"/>
            <a:ext cx="8422352" cy="1221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9CC00"/>
              </a:buClr>
              <a:buNone/>
            </a:pPr>
            <a:r>
              <a:rPr lang="cs-CZ" sz="24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Ostatní kraje </a:t>
            </a:r>
            <a:r>
              <a:rPr lang="cs-CZ" sz="2400" b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vypublikují</a:t>
            </a:r>
            <a:r>
              <a:rPr lang="cs-CZ" sz="24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podle kuchařky data  na                do konce roku </a:t>
            </a:r>
            <a:r>
              <a:rPr lang="cs-CZ" sz="2400" dirty="0" smtClean="0">
                <a:solidFill>
                  <a:srgbClr val="99CC00"/>
                </a:solidFill>
              </a:rPr>
              <a:t>12/2016</a:t>
            </a:r>
            <a:endParaRPr lang="cs-CZ" sz="2400" dirty="0">
              <a:solidFill>
                <a:srgbClr val="99CC0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980728"/>
            <a:ext cx="5601720" cy="4236834"/>
          </a:xfrm>
          <a:prstGeom prst="rect">
            <a:avLst/>
          </a:prstGeom>
          <a:ln w="25400" cmpd="sng">
            <a:solidFill>
              <a:srgbClr val="99CC0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8799" b="12014"/>
          <a:stretch/>
        </p:blipFill>
        <p:spPr>
          <a:xfrm>
            <a:off x="1300665" y="2114294"/>
            <a:ext cx="3848654" cy="247513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83" y="2521191"/>
            <a:ext cx="1833563" cy="1654175"/>
          </a:xfrm>
          <a:prstGeom prst="rect">
            <a:avLst/>
          </a:prstGeom>
          <a:noFill/>
          <a:ln w="19050">
            <a:solidFill>
              <a:srgbClr val="0165A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Šipka doprava 13"/>
          <p:cNvSpPr/>
          <p:nvPr/>
        </p:nvSpPr>
        <p:spPr>
          <a:xfrm>
            <a:off x="6700596" y="3162541"/>
            <a:ext cx="400050" cy="1762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5" name="Obrázek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80" y="2169316"/>
            <a:ext cx="56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0294" r="12024" b="22207"/>
          <a:stretch/>
        </p:blipFill>
        <p:spPr>
          <a:xfrm>
            <a:off x="7703399" y="5325240"/>
            <a:ext cx="1094027" cy="4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96ECD4D-D432-4448-95B1-D8BFF8EA155D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683640" y="279000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Národní geoportál INSPIRE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0A664E1-9528-4FAF-97C1-E30CAC48D42F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8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Národní 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INSPIRE</a:t>
            </a:r>
          </a:p>
        </p:txBody>
      </p:sp>
      <p:pic>
        <p:nvPicPr>
          <p:cNvPr id="469" name="Obrázek 7"/>
          <p:cNvPicPr/>
          <p:nvPr/>
        </p:nvPicPr>
        <p:blipFill>
          <a:blip r:embed="rId2"/>
          <a:srcRect t="5899" b="12202"/>
          <a:stretch/>
        </p:blipFill>
        <p:spPr>
          <a:xfrm>
            <a:off x="899592" y="980640"/>
            <a:ext cx="8185008" cy="5250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70" name="CustomShape 4"/>
          <p:cNvSpPr/>
          <p:nvPr/>
        </p:nvSpPr>
        <p:spPr>
          <a:xfrm>
            <a:off x="5292000" y="5373360"/>
            <a:ext cx="399852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hlinkClick r:id="rId3"/>
              </a:rPr>
              <a:t>https://geoportal.gov.cz/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44F8194-9E7C-4954-84BE-659C298255F0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4" name="TextShape 3"/>
          <p:cNvSpPr txBox="1"/>
          <p:nvPr/>
        </p:nvSpPr>
        <p:spPr>
          <a:xfrm>
            <a:off x="899592" y="1196640"/>
            <a:ext cx="8208720" cy="50871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 běžnou práci na </a:t>
            </a:r>
            <a:r>
              <a:rPr lang="cs-CZ" sz="24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geoportálu</a:t>
            </a: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není nutná !!!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 poskytovatele je však nezbytná „ověřená“ registrace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Ověření: 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https://geoportal.gov.cz/web/guest/access-approval/</a:t>
            </a: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 ověření dochází k rozšíření nabídky v menu „MOJE“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5" name="TextShape 4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Registrace</a:t>
            </a:r>
          </a:p>
        </p:txBody>
      </p:sp>
      <p:pic>
        <p:nvPicPr>
          <p:cNvPr id="476" name="Obrázek 4"/>
          <p:cNvPicPr/>
          <p:nvPr/>
        </p:nvPicPr>
        <p:blipFill>
          <a:blip r:embed="rId3"/>
          <a:stretch/>
        </p:blipFill>
        <p:spPr>
          <a:xfrm>
            <a:off x="827584" y="2132856"/>
            <a:ext cx="3393720" cy="748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477" name="Obrázek 5"/>
          <p:cNvPicPr/>
          <p:nvPr/>
        </p:nvPicPr>
        <p:blipFill>
          <a:blip r:embed="rId4"/>
          <a:srcRect t="20707" r="32285" b="9364"/>
          <a:stretch/>
        </p:blipFill>
        <p:spPr>
          <a:xfrm>
            <a:off x="4310776" y="2132856"/>
            <a:ext cx="4725720" cy="30492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CC9F46B-508E-44CF-A62D-72713E77F99C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1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zpřístupnění</a:t>
            </a:r>
          </a:p>
        </p:txBody>
      </p:sp>
      <p:sp>
        <p:nvSpPr>
          <p:cNvPr id="482" name="CustomShape 4"/>
          <p:cNvSpPr/>
          <p:nvPr/>
        </p:nvSpPr>
        <p:spPr>
          <a:xfrm>
            <a:off x="391400" y="1720688"/>
            <a:ext cx="16603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Poskytovatelé dat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CustomShape 5"/>
          <p:cNvSpPr/>
          <p:nvPr/>
        </p:nvSpPr>
        <p:spPr>
          <a:xfrm>
            <a:off x="1659048" y="2601720"/>
            <a:ext cx="46476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4" name="CustomShape 6"/>
          <p:cNvSpPr/>
          <p:nvPr/>
        </p:nvSpPr>
        <p:spPr>
          <a:xfrm>
            <a:off x="5143488" y="1196752"/>
            <a:ext cx="41810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Národní INSPIRE </a:t>
            </a:r>
            <a:r>
              <a:rPr lang="cs-CZ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geoportál</a:t>
            </a: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- Katalog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CustomShape 7"/>
          <p:cNvSpPr/>
          <p:nvPr/>
        </p:nvSpPr>
        <p:spPr>
          <a:xfrm>
            <a:off x="5259408" y="2604960"/>
            <a:ext cx="46476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6" name="Obrázek 9"/>
          <p:cNvPicPr/>
          <p:nvPr/>
        </p:nvPicPr>
        <p:blipFill>
          <a:blip r:embed="rId2"/>
          <a:stretch/>
        </p:blipFill>
        <p:spPr>
          <a:xfrm>
            <a:off x="5922888" y="1628640"/>
            <a:ext cx="2622240" cy="2160360"/>
          </a:xfrm>
          <a:prstGeom prst="rect">
            <a:avLst/>
          </a:prstGeom>
          <a:ln w="19080">
            <a:solidFill>
              <a:srgbClr val="96B311"/>
            </a:solidFill>
            <a:miter/>
          </a:ln>
        </p:spPr>
      </p:pic>
      <p:pic>
        <p:nvPicPr>
          <p:cNvPr id="487" name="Obrázek 10"/>
          <p:cNvPicPr/>
          <p:nvPr/>
        </p:nvPicPr>
        <p:blipFill>
          <a:blip r:embed="rId3"/>
          <a:stretch/>
        </p:blipFill>
        <p:spPr>
          <a:xfrm>
            <a:off x="2178528" y="1639800"/>
            <a:ext cx="2881080" cy="2158560"/>
          </a:xfrm>
          <a:prstGeom prst="rect">
            <a:avLst/>
          </a:prstGeom>
          <a:ln w="19080">
            <a:solidFill>
              <a:srgbClr val="96B311"/>
            </a:solidFill>
            <a:miter/>
          </a:ln>
        </p:spPr>
      </p:pic>
      <p:sp>
        <p:nvSpPr>
          <p:cNvPr id="488" name="CustomShape 8"/>
          <p:cNvSpPr/>
          <p:nvPr/>
        </p:nvSpPr>
        <p:spPr>
          <a:xfrm>
            <a:off x="1598928" y="1206360"/>
            <a:ext cx="37652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Národní INSPIRE geoportál - Editor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CustomShape 9"/>
          <p:cNvSpPr/>
          <p:nvPr/>
        </p:nvSpPr>
        <p:spPr>
          <a:xfrm>
            <a:off x="1632408" y="2930400"/>
            <a:ext cx="912600" cy="729720"/>
          </a:xfrm>
          <a:prstGeom prst="rect">
            <a:avLst/>
          </a:prstGeom>
          <a:solidFill>
            <a:schemeClr val="bg1"/>
          </a:solidFill>
          <a:ln w="25560">
            <a:solidFill>
              <a:srgbClr val="96B31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Vytvoření metadat v editoru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10"/>
          <p:cNvSpPr/>
          <p:nvPr/>
        </p:nvSpPr>
        <p:spPr>
          <a:xfrm>
            <a:off x="5178408" y="2930400"/>
            <a:ext cx="1477440" cy="729720"/>
          </a:xfrm>
          <a:prstGeom prst="rect">
            <a:avLst/>
          </a:prstGeom>
          <a:solidFill>
            <a:schemeClr val="bg1"/>
          </a:solidFill>
          <a:ln w="25560">
            <a:solidFill>
              <a:srgbClr val="96B31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Uložení metadat do katalogu geoportálu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1" name="Obrázek 14"/>
          <p:cNvPicPr/>
          <p:nvPr/>
        </p:nvPicPr>
        <p:blipFill>
          <a:blip r:embed="rId4"/>
          <a:stretch/>
        </p:blipFill>
        <p:spPr>
          <a:xfrm>
            <a:off x="615600" y="2450880"/>
            <a:ext cx="283680" cy="718920"/>
          </a:xfrm>
          <a:prstGeom prst="rect">
            <a:avLst/>
          </a:prstGeom>
          <a:ln>
            <a:noFill/>
          </a:ln>
        </p:spPr>
      </p:pic>
      <p:pic>
        <p:nvPicPr>
          <p:cNvPr id="492" name="Obrázek 15"/>
          <p:cNvPicPr/>
          <p:nvPr/>
        </p:nvPicPr>
        <p:blipFill>
          <a:blip r:embed="rId5"/>
          <a:stretch/>
        </p:blipFill>
        <p:spPr>
          <a:xfrm>
            <a:off x="1007088" y="2760480"/>
            <a:ext cx="283680" cy="718920"/>
          </a:xfrm>
          <a:prstGeom prst="rect">
            <a:avLst/>
          </a:prstGeom>
          <a:ln>
            <a:noFill/>
          </a:ln>
        </p:spPr>
      </p:pic>
      <p:pic>
        <p:nvPicPr>
          <p:cNvPr id="493" name="Obrázek 16"/>
          <p:cNvPicPr/>
          <p:nvPr/>
        </p:nvPicPr>
        <p:blipFill>
          <a:blip r:embed="rId6"/>
          <a:stretch/>
        </p:blipFill>
        <p:spPr>
          <a:xfrm>
            <a:off x="826008" y="5016240"/>
            <a:ext cx="282240" cy="718920"/>
          </a:xfrm>
          <a:prstGeom prst="rect">
            <a:avLst/>
          </a:prstGeom>
          <a:ln>
            <a:noFill/>
          </a:ln>
        </p:spPr>
      </p:pic>
      <p:pic>
        <p:nvPicPr>
          <p:cNvPr id="494" name="Obrázek 17"/>
          <p:cNvPicPr/>
          <p:nvPr/>
        </p:nvPicPr>
        <p:blipFill>
          <a:blip r:embed="rId7"/>
          <a:stretch/>
        </p:blipFill>
        <p:spPr>
          <a:xfrm>
            <a:off x="1260168" y="2442960"/>
            <a:ext cx="282240" cy="718920"/>
          </a:xfrm>
          <a:prstGeom prst="rect">
            <a:avLst/>
          </a:prstGeom>
          <a:ln>
            <a:noFill/>
          </a:ln>
        </p:spPr>
      </p:pic>
      <p:pic>
        <p:nvPicPr>
          <p:cNvPr id="495" name="Obrázek 18"/>
          <p:cNvPicPr/>
          <p:nvPr/>
        </p:nvPicPr>
        <p:blipFill>
          <a:blip r:embed="rId8"/>
          <a:stretch/>
        </p:blipFill>
        <p:spPr>
          <a:xfrm>
            <a:off x="1175208" y="4992480"/>
            <a:ext cx="282240" cy="718920"/>
          </a:xfrm>
          <a:prstGeom prst="rect">
            <a:avLst/>
          </a:prstGeom>
          <a:ln>
            <a:noFill/>
          </a:ln>
        </p:spPr>
      </p:pic>
      <p:pic>
        <p:nvPicPr>
          <p:cNvPr id="496" name="Obrázek 21"/>
          <p:cNvPicPr/>
          <p:nvPr/>
        </p:nvPicPr>
        <p:blipFill>
          <a:blip r:embed="rId9"/>
          <a:stretch/>
        </p:blipFill>
        <p:spPr>
          <a:xfrm>
            <a:off x="2567328" y="4433760"/>
            <a:ext cx="2117520" cy="1566360"/>
          </a:xfrm>
          <a:prstGeom prst="rect">
            <a:avLst/>
          </a:prstGeom>
          <a:ln w="19080">
            <a:solidFill>
              <a:schemeClr val="bg1">
                <a:lumMod val="75000"/>
              </a:schemeClr>
            </a:solidFill>
            <a:round/>
          </a:ln>
        </p:spPr>
      </p:pic>
      <p:sp>
        <p:nvSpPr>
          <p:cNvPr id="497" name="CustomShape 11"/>
          <p:cNvSpPr/>
          <p:nvPr/>
        </p:nvSpPr>
        <p:spPr>
          <a:xfrm>
            <a:off x="1780008" y="4941000"/>
            <a:ext cx="46476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ustomShape 12"/>
          <p:cNvSpPr/>
          <p:nvPr/>
        </p:nvSpPr>
        <p:spPr>
          <a:xfrm>
            <a:off x="4872048" y="4922640"/>
            <a:ext cx="464760" cy="20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ustomShape 13"/>
          <p:cNvSpPr/>
          <p:nvPr/>
        </p:nvSpPr>
        <p:spPr>
          <a:xfrm>
            <a:off x="5875368" y="4033440"/>
            <a:ext cx="13298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CSW 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0" name="Obrázek 25"/>
          <p:cNvPicPr/>
          <p:nvPr/>
        </p:nvPicPr>
        <p:blipFill>
          <a:blip r:embed="rId10"/>
          <a:stretch/>
        </p:blipFill>
        <p:spPr>
          <a:xfrm>
            <a:off x="5575488" y="4438440"/>
            <a:ext cx="1945800" cy="1848960"/>
          </a:xfrm>
          <a:prstGeom prst="rect">
            <a:avLst/>
          </a:prstGeom>
          <a:ln w="19080">
            <a:solidFill>
              <a:schemeClr val="tx1">
                <a:lumMod val="50000"/>
                <a:lumOff val="50000"/>
              </a:schemeClr>
            </a:solidFill>
            <a:round/>
          </a:ln>
        </p:spPr>
      </p:pic>
      <p:sp>
        <p:nvSpPr>
          <p:cNvPr id="501" name="CustomShape 14"/>
          <p:cNvSpPr/>
          <p:nvPr/>
        </p:nvSpPr>
        <p:spPr>
          <a:xfrm>
            <a:off x="7716768" y="4233600"/>
            <a:ext cx="488520" cy="84096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bg1">
              <a:lumMod val="75000"/>
            </a:schemeClr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2" name="CustomShape 15"/>
          <p:cNvSpPr/>
          <p:nvPr/>
        </p:nvSpPr>
        <p:spPr>
          <a:xfrm>
            <a:off x="2079888" y="4068720"/>
            <a:ext cx="3141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Katalog poskytovatele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CustomShape 16"/>
          <p:cNvSpPr/>
          <p:nvPr/>
        </p:nvSpPr>
        <p:spPr>
          <a:xfrm>
            <a:off x="1760928" y="5283000"/>
            <a:ext cx="1682280" cy="516600"/>
          </a:xfrm>
          <a:prstGeom prst="rect">
            <a:avLst/>
          </a:prstGeom>
          <a:solidFill>
            <a:schemeClr val="bg1"/>
          </a:solidFill>
          <a:ln w="25560">
            <a:solidFill>
              <a:srgbClr val="96B31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Vytvoření metadat ve vlastním katalogu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CustomShape 17"/>
          <p:cNvSpPr/>
          <p:nvPr/>
        </p:nvSpPr>
        <p:spPr>
          <a:xfrm>
            <a:off x="8028384" y="4500360"/>
            <a:ext cx="1058400" cy="303480"/>
          </a:xfrm>
          <a:prstGeom prst="rect">
            <a:avLst/>
          </a:prstGeom>
          <a:solidFill>
            <a:schemeClr val="bg1"/>
          </a:solidFill>
          <a:ln w="25560">
            <a:solidFill>
              <a:srgbClr val="96B31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Harvesting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CustomShape 18"/>
          <p:cNvSpPr/>
          <p:nvPr/>
        </p:nvSpPr>
        <p:spPr>
          <a:xfrm>
            <a:off x="535848" y="4233600"/>
            <a:ext cx="16603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Poskytovatelé dat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5A30402-F3EB-4B3B-AE5E-55A755016B0C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27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9" name="TextShape 3"/>
          <p:cNvSpPr txBox="1"/>
          <p:nvPr/>
        </p:nvSpPr>
        <p:spPr>
          <a:xfrm>
            <a:off x="683640" y="2167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vytvoření</a:t>
            </a:r>
          </a:p>
        </p:txBody>
      </p:sp>
      <p:sp>
        <p:nvSpPr>
          <p:cNvPr id="510" name="TextShape 4"/>
          <p:cNvSpPr txBox="1"/>
          <p:nvPr/>
        </p:nvSpPr>
        <p:spPr>
          <a:xfrm>
            <a:off x="4788000" y="1268640"/>
            <a:ext cx="42480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Respektuje Národní metadatový profil </a:t>
            </a:r>
            <a:r>
              <a:rPr lang="cs-CZ" sz="18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</a:t>
            </a:r>
            <a:r>
              <a:rPr lang="cs-CZ" sz="1800" u="sng" strike="noStrike" spc="-1" dirty="0" smtClean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geoportal.gov.cz/c/document_library/get_file?uuid=4138143f-7937-4264-9fdf-c7df7aba71ac&amp;groupId=10138</a:t>
            </a:r>
            <a:endParaRPr lang="cs-CZ" sz="2800" u="sng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Prvky národního metadatového profilu: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262626"/>
              </a:buClr>
              <a:buFont typeface="Arial"/>
              <a:buChar char="–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1205/2008/ES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262626"/>
              </a:buClr>
              <a:buFont typeface="Arial"/>
              <a:buChar char="–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1089/2010/ES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262626"/>
              </a:buClr>
              <a:buFont typeface="Arial"/>
              <a:buChar char="–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ISO 19115</a:t>
            </a:r>
            <a:endParaRPr lang="cs-CZ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0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Filter</a:t>
            </a: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pro </a:t>
            </a:r>
            <a:r>
              <a:rPr lang="cs-CZ" sz="20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EU </a:t>
            </a:r>
            <a:r>
              <a:rPr lang="cs-CZ" sz="20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Geoportal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Zpřístupnění na portál (</a:t>
            </a:r>
            <a:r>
              <a:rPr lang="cs-CZ" sz="20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http://opendata.gov.cz</a:t>
            </a:r>
            <a:r>
              <a:rPr lang="cs-CZ" sz="20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11" name="Zástupný symbol pro obsah 9"/>
          <p:cNvPicPr/>
          <p:nvPr/>
        </p:nvPicPr>
        <p:blipFill>
          <a:blip r:embed="rId4"/>
          <a:stretch/>
        </p:blipFill>
        <p:spPr>
          <a:xfrm>
            <a:off x="1033216" y="1052640"/>
            <a:ext cx="3682800" cy="4735080"/>
          </a:xfrm>
          <a:prstGeom prst="rect">
            <a:avLst/>
          </a:prstGeom>
          <a:ln w="19080">
            <a:solidFill>
              <a:srgbClr val="F79646"/>
            </a:solidFill>
            <a:miter/>
          </a:ln>
        </p:spPr>
      </p:pic>
      <p:pic>
        <p:nvPicPr>
          <p:cNvPr id="512" name="Zástupný symbol pro obsah 9"/>
          <p:cNvPicPr/>
          <p:nvPr/>
        </p:nvPicPr>
        <p:blipFill>
          <a:blip r:embed="rId5"/>
          <a:stretch/>
        </p:blipFill>
        <p:spPr>
          <a:xfrm>
            <a:off x="3634920" y="1673280"/>
            <a:ext cx="1298160" cy="1236240"/>
          </a:xfrm>
          <a:prstGeom prst="rect">
            <a:avLst/>
          </a:prstGeom>
          <a:ln w="19080">
            <a:solidFill>
              <a:srgbClr val="F79646"/>
            </a:solidFill>
            <a:miter/>
          </a:ln>
        </p:spPr>
      </p:pic>
      <p:sp>
        <p:nvSpPr>
          <p:cNvPr id="513" name="Line 5"/>
          <p:cNvSpPr/>
          <p:nvPr/>
        </p:nvSpPr>
        <p:spPr>
          <a:xfrm>
            <a:off x="1475640" y="2204640"/>
            <a:ext cx="2159280" cy="867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4" name="CustomShape 6"/>
          <p:cNvSpPr/>
          <p:nvPr/>
        </p:nvSpPr>
        <p:spPr>
          <a:xfrm>
            <a:off x="999000" y="5888160"/>
            <a:ext cx="681336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hlinkClick r:id="rId6"/>
              </a:rPr>
              <a:t>https://geoportal.gov.cz/web/guest/catalogue-client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BCB446-DC76-47D9-8BD8-F68F6924AE59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harvesting</a:t>
            </a:r>
            <a:endParaRPr lang="cs-CZ" sz="3200" b="1" spc="-1" dirty="0">
              <a:solidFill>
                <a:srgbClr val="A6A6A6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9" name="TextShape 4"/>
          <p:cNvSpPr txBox="1"/>
          <p:nvPr/>
        </p:nvSpPr>
        <p:spPr>
          <a:xfrm>
            <a:off x="683640" y="1268640"/>
            <a:ext cx="82087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sekci MOJE – „Registrovat službu“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20" name="Obrázek 1"/>
          <p:cNvPicPr/>
          <p:nvPr/>
        </p:nvPicPr>
        <p:blipFill>
          <a:blip r:embed="rId2"/>
          <a:srcRect l="980" t="16927" r="31104" b="18817"/>
          <a:stretch/>
        </p:blipFill>
        <p:spPr>
          <a:xfrm>
            <a:off x="821312" y="1916280"/>
            <a:ext cx="5551200" cy="3284280"/>
          </a:xfrm>
          <a:prstGeom prst="rect">
            <a:avLst/>
          </a:prstGeom>
          <a:ln w="19080">
            <a:solidFill>
              <a:srgbClr val="FF0000"/>
            </a:solidFill>
            <a:miter/>
          </a:ln>
        </p:spPr>
      </p:pic>
      <p:sp>
        <p:nvSpPr>
          <p:cNvPr id="521" name="CustomShape 5"/>
          <p:cNvSpPr/>
          <p:nvPr/>
        </p:nvSpPr>
        <p:spPr>
          <a:xfrm>
            <a:off x="3645000" y="2344680"/>
            <a:ext cx="1574280" cy="431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2" name="CustomShape 6"/>
          <p:cNvSpPr/>
          <p:nvPr/>
        </p:nvSpPr>
        <p:spPr>
          <a:xfrm>
            <a:off x="6372512" y="1772640"/>
            <a:ext cx="2808000" cy="424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Službě je třeba nastavit „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harvestovat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Projeví se v katalogu následující den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třeba zvážit veřejnou a neveřejnou část katalogu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AB83DFF-116D-43DC-B6BA-99FF8DBE966E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vyhledat</a:t>
            </a:r>
          </a:p>
        </p:txBody>
      </p:sp>
      <p:sp>
        <p:nvSpPr>
          <p:cNvPr id="527" name="TextShape 4"/>
          <p:cNvSpPr txBox="1"/>
          <p:nvPr/>
        </p:nvSpPr>
        <p:spPr>
          <a:xfrm>
            <a:off x="4716496" y="1268760"/>
            <a:ext cx="43200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Standardní vyhledávací kritéria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Podle organizace – všechny kraje, velké množství ORP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Vyhledává v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metadatech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uložených na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geoportálu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nebo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harvestovaných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přímo z katalogu poskytovatelů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000" b="0" i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Pozn. Při práci s </a:t>
            </a:r>
            <a:r>
              <a:rPr lang="cs-CZ" sz="2000" b="0" i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metadaty</a:t>
            </a:r>
            <a:r>
              <a:rPr lang="cs-CZ" sz="2000" b="0" i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je třeba dbát na konzistentní vyplňování názvu organizace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28" name="Obrázek 1"/>
          <p:cNvPicPr/>
          <p:nvPr/>
        </p:nvPicPr>
        <p:blipFill>
          <a:blip r:embed="rId2"/>
          <a:srcRect t="9368" r="63590" b="5589"/>
          <a:stretch/>
        </p:blipFill>
        <p:spPr>
          <a:xfrm>
            <a:off x="972856" y="1268280"/>
            <a:ext cx="3311280" cy="4835160"/>
          </a:xfrm>
          <a:prstGeom prst="rect">
            <a:avLst/>
          </a:prstGeom>
          <a:ln w="19080">
            <a:solidFill>
              <a:srgbClr val="FFC000"/>
            </a:solidFill>
            <a:miter/>
          </a:ln>
        </p:spPr>
      </p:pic>
      <p:sp>
        <p:nvSpPr>
          <p:cNvPr id="529" name="CustomShape 5"/>
          <p:cNvSpPr/>
          <p:nvPr/>
        </p:nvSpPr>
        <p:spPr>
          <a:xfrm>
            <a:off x="1488960" y="3544920"/>
            <a:ext cx="1728360" cy="21873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778EC64-E5AE-400D-A919-AF0E4DA68C4A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" name="TextShape 4"/>
          <p:cNvSpPr txBox="1"/>
          <p:nvPr/>
        </p:nvSpPr>
        <p:spPr>
          <a:xfrm>
            <a:off x="683640" y="279000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INSPIRE legislativa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BA253C2-B424-467A-8E66-3495C1F4BEB6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zobrazení výsledku</a:t>
            </a:r>
          </a:p>
        </p:txBody>
      </p:sp>
      <p:pic>
        <p:nvPicPr>
          <p:cNvPr id="534" name="Zástupný symbol pro obsah 2"/>
          <p:cNvPicPr/>
          <p:nvPr/>
        </p:nvPicPr>
        <p:blipFill>
          <a:blip r:embed="rId2"/>
          <a:stretch/>
        </p:blipFill>
        <p:spPr>
          <a:xfrm>
            <a:off x="1475640" y="853200"/>
            <a:ext cx="7324200" cy="550764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535" name="CustomShape 4"/>
          <p:cNvSpPr/>
          <p:nvPr/>
        </p:nvSpPr>
        <p:spPr>
          <a:xfrm>
            <a:off x="7658640" y="1638360"/>
            <a:ext cx="1223640" cy="215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D2CFB55-C625-4412-8A22-1938D5AC3A8A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Mapové okno</a:t>
            </a:r>
          </a:p>
        </p:txBody>
      </p:sp>
      <p:pic>
        <p:nvPicPr>
          <p:cNvPr id="540" name="Obrázek 9"/>
          <p:cNvPicPr/>
          <p:nvPr/>
        </p:nvPicPr>
        <p:blipFill>
          <a:blip r:embed="rId2"/>
          <a:stretch/>
        </p:blipFill>
        <p:spPr>
          <a:xfrm>
            <a:off x="1331640" y="801360"/>
            <a:ext cx="7320600" cy="550764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541" name="CustomShape 4"/>
          <p:cNvSpPr/>
          <p:nvPr/>
        </p:nvSpPr>
        <p:spPr>
          <a:xfrm>
            <a:off x="579824" y="5775792"/>
            <a:ext cx="600840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hlinkClick r:id="rId3"/>
              </a:rPr>
              <a:t>https://geoportal.gov.cz/web/guest/map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63689BA-0966-4FD6-A099-9939F5CD6DC5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32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45" name="Obrázek 9"/>
          <p:cNvPicPr/>
          <p:nvPr/>
        </p:nvPicPr>
        <p:blipFill>
          <a:blip r:embed="rId2"/>
          <a:stretch/>
        </p:blipFill>
        <p:spPr>
          <a:xfrm>
            <a:off x="1331640" y="821520"/>
            <a:ext cx="7320600" cy="550764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546" name="CustomShape 3"/>
          <p:cNvSpPr/>
          <p:nvPr/>
        </p:nvSpPr>
        <p:spPr>
          <a:xfrm>
            <a:off x="6621480" y="5914440"/>
            <a:ext cx="719640" cy="287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7" name="TextShape 4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Mapové kompozice – vytvoření  (1/2)</a:t>
            </a:r>
          </a:p>
        </p:txBody>
      </p:sp>
      <p:sp>
        <p:nvSpPr>
          <p:cNvPr id="548" name="CustomShape 5"/>
          <p:cNvSpPr/>
          <p:nvPr/>
        </p:nvSpPr>
        <p:spPr>
          <a:xfrm>
            <a:off x="3708000" y="3761280"/>
            <a:ext cx="4752000" cy="1395720"/>
          </a:xfrm>
          <a:prstGeom prst="rect">
            <a:avLst/>
          </a:prstGeom>
          <a:solidFill>
            <a:schemeClr val="bg1"/>
          </a:solidFill>
          <a:ln w="25560">
            <a:solidFill>
              <a:srgbClr val="99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Dva možné zdroje dat</a:t>
            </a: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Data z  připravených mapových kompozic (volně dostupné všem uživatelům)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Data z externích WMS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85BFD7F-8DC9-41CD-B5F6-7502F1CC4403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Mapové kompozice – vytvoření  (2/2)</a:t>
            </a:r>
          </a:p>
        </p:txBody>
      </p:sp>
      <p:pic>
        <p:nvPicPr>
          <p:cNvPr id="553" name="Obrázek 7"/>
          <p:cNvPicPr/>
          <p:nvPr/>
        </p:nvPicPr>
        <p:blipFill>
          <a:blip r:embed="rId2"/>
          <a:stretch/>
        </p:blipFill>
        <p:spPr>
          <a:xfrm>
            <a:off x="1331640" y="812520"/>
            <a:ext cx="7310160" cy="550764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554" name="CustomShape 4"/>
          <p:cNvSpPr/>
          <p:nvPr/>
        </p:nvSpPr>
        <p:spPr>
          <a:xfrm>
            <a:off x="6724440" y="1700640"/>
            <a:ext cx="359640" cy="1367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5" name="CustomShape 5"/>
          <p:cNvSpPr/>
          <p:nvPr/>
        </p:nvSpPr>
        <p:spPr>
          <a:xfrm>
            <a:off x="1876320" y="1491120"/>
            <a:ext cx="287640" cy="143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F91C85A-07A2-4CC1-975D-F47F784871F2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34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9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Mapové kompozice - uložení</a:t>
            </a:r>
          </a:p>
        </p:txBody>
      </p:sp>
      <p:sp>
        <p:nvSpPr>
          <p:cNvPr id="560" name="TextShape 4"/>
          <p:cNvSpPr txBox="1"/>
          <p:nvPr/>
        </p:nvSpPr>
        <p:spPr>
          <a:xfrm>
            <a:off x="5004048" y="1124744"/>
            <a:ext cx="4031952" cy="489589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Vytváření kompozic je umožněno každému uživateli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Neregistrovaný může uložit lokálně soubor WMC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Registrovaný uživatel si pro opětovnou práci s určitým výběrem map může uložit kompozici pod svůj účet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Registrovaný a ověřený uživatel může zaslat kompozici administrátorům ke zveřejnění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61" name="Obrázek 1"/>
          <p:cNvPicPr/>
          <p:nvPr/>
        </p:nvPicPr>
        <p:blipFill>
          <a:blip r:embed="rId2"/>
          <a:srcRect l="32876" t="17872" r="32285" b="15038"/>
          <a:stretch/>
        </p:blipFill>
        <p:spPr>
          <a:xfrm>
            <a:off x="923800" y="1196640"/>
            <a:ext cx="4008240" cy="4824000"/>
          </a:xfrm>
          <a:prstGeom prst="rect">
            <a:avLst/>
          </a:prstGeom>
          <a:ln w="19080">
            <a:solidFill>
              <a:srgbClr val="96B31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B7AD4FB-7B8E-4740-81C5-DA673AC56CC2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35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služby</a:t>
            </a:r>
          </a:p>
        </p:txBody>
      </p:sp>
      <p:sp>
        <p:nvSpPr>
          <p:cNvPr id="566" name="TextShape 4"/>
          <p:cNvSpPr txBox="1"/>
          <p:nvPr/>
        </p:nvSpPr>
        <p:spPr>
          <a:xfrm>
            <a:off x="744719" y="1562250"/>
            <a:ext cx="45360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buClr>
                <a:srgbClr val="262626"/>
              </a:buClr>
              <a:buFont typeface="Arial"/>
              <a:buChar char="•"/>
            </a:pPr>
            <a:r>
              <a:rPr lang="cs-CZ" sz="24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Prohlížecí služby volně dostupné každému uživateli</a:t>
            </a:r>
          </a:p>
          <a:p>
            <a:pPr marL="343080" indent="-342720">
              <a:buClr>
                <a:srgbClr val="262626"/>
              </a:buClr>
              <a:buFont typeface="Arial"/>
              <a:buChar char="•"/>
            </a:pPr>
            <a:r>
              <a:rPr lang="cs-CZ" sz="24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Stránky obsahují i návod, jak tyto služby připojit do GIS SW</a:t>
            </a:r>
          </a:p>
        </p:txBody>
      </p:sp>
      <p:pic>
        <p:nvPicPr>
          <p:cNvPr id="567" name="Obrázek 1"/>
          <p:cNvPicPr/>
          <p:nvPr/>
        </p:nvPicPr>
        <p:blipFill>
          <a:blip r:embed="rId2"/>
          <a:srcRect l="68908" t="23541" r="2749" b="5584"/>
          <a:stretch/>
        </p:blipFill>
        <p:spPr>
          <a:xfrm>
            <a:off x="5290920" y="404640"/>
            <a:ext cx="3457080" cy="5400360"/>
          </a:xfrm>
          <a:prstGeom prst="rect">
            <a:avLst/>
          </a:prstGeom>
          <a:ln w="19080">
            <a:solidFill>
              <a:srgbClr val="96B311"/>
            </a:solidFill>
            <a:miter/>
          </a:ln>
        </p:spPr>
      </p:pic>
      <p:sp>
        <p:nvSpPr>
          <p:cNvPr id="568" name="CustomShape 5"/>
          <p:cNvSpPr/>
          <p:nvPr/>
        </p:nvSpPr>
        <p:spPr>
          <a:xfrm>
            <a:off x="1115392" y="5834520"/>
            <a:ext cx="770508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https://geoportal.gov.cz/web/guest/wms/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8D95D08-2C53-43E0-B38B-36BC1AB943B3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36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2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Stahovací služby podle INSPIRE</a:t>
            </a:r>
          </a:p>
        </p:txBody>
      </p:sp>
      <p:sp>
        <p:nvSpPr>
          <p:cNvPr id="573" name="TextShape 4"/>
          <p:cNvSpPr txBox="1"/>
          <p:nvPr/>
        </p:nvSpPr>
        <p:spPr>
          <a:xfrm>
            <a:off x="683640" y="1052736"/>
            <a:ext cx="82087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9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WFS – dostupná v metadatovém </a:t>
            </a:r>
            <a:r>
              <a:rPr lang="cs-CZ" sz="2800" b="0" strike="noStrike" spc="-1" dirty="0" smtClean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katalogu</a:t>
            </a:r>
          </a:p>
          <a:p>
            <a:pPr marL="343080" indent="-342720">
              <a:lnSpc>
                <a:spcPct val="90000"/>
              </a:lnSpc>
              <a:buClr>
                <a:srgbClr val="262626"/>
              </a:buClr>
              <a:buFont typeface="Arial"/>
              <a:buChar char="•"/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9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Předdefinované datové sady  – dostupné v e-</a:t>
            </a:r>
            <a:r>
              <a:rPr lang="cs-CZ" sz="28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shopu</a:t>
            </a:r>
            <a:r>
              <a:rPr lang="cs-CZ" sz="2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NGI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9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Používáno zatím pro účely na národní úrovni (např. územní plánování)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74" name="Obrázek 43"/>
          <p:cNvPicPr/>
          <p:nvPr/>
        </p:nvPicPr>
        <p:blipFill>
          <a:blip r:embed="rId2"/>
          <a:stretch/>
        </p:blipFill>
        <p:spPr>
          <a:xfrm>
            <a:off x="1354656" y="1556640"/>
            <a:ext cx="396000" cy="1008360"/>
          </a:xfrm>
          <a:prstGeom prst="rect">
            <a:avLst/>
          </a:prstGeom>
          <a:ln>
            <a:noFill/>
          </a:ln>
        </p:spPr>
      </p:pic>
      <p:sp>
        <p:nvSpPr>
          <p:cNvPr id="575" name="CustomShape 5"/>
          <p:cNvSpPr/>
          <p:nvPr/>
        </p:nvSpPr>
        <p:spPr>
          <a:xfrm>
            <a:off x="1182664" y="2619312"/>
            <a:ext cx="891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uživatel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6" name="Obrázek 46"/>
          <p:cNvPicPr/>
          <p:nvPr/>
        </p:nvPicPr>
        <p:blipFill>
          <a:blip r:embed="rId3"/>
          <a:stretch/>
        </p:blipFill>
        <p:spPr>
          <a:xfrm>
            <a:off x="2449776" y="1556640"/>
            <a:ext cx="1248840" cy="1008360"/>
          </a:xfrm>
          <a:prstGeom prst="rect">
            <a:avLst/>
          </a:prstGeom>
          <a:ln w="19080">
            <a:solidFill>
              <a:srgbClr val="F79646"/>
            </a:solidFill>
            <a:miter/>
          </a:ln>
        </p:spPr>
      </p:pic>
      <p:sp>
        <p:nvSpPr>
          <p:cNvPr id="577" name="CustomShape 6"/>
          <p:cNvSpPr/>
          <p:nvPr/>
        </p:nvSpPr>
        <p:spPr>
          <a:xfrm>
            <a:off x="2121904" y="2619312"/>
            <a:ext cx="2012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metadatový katalog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8" name="Obrázek 49"/>
          <p:cNvPicPr/>
          <p:nvPr/>
        </p:nvPicPr>
        <p:blipFill>
          <a:blip r:embed="rId4"/>
          <a:stretch/>
        </p:blipFill>
        <p:spPr>
          <a:xfrm>
            <a:off x="4539936" y="1556640"/>
            <a:ext cx="1230480" cy="1007640"/>
          </a:xfrm>
          <a:prstGeom prst="rect">
            <a:avLst/>
          </a:prstGeom>
          <a:ln w="19080">
            <a:solidFill>
              <a:srgbClr val="F79646"/>
            </a:solidFill>
            <a:miter/>
          </a:ln>
        </p:spPr>
      </p:pic>
      <p:sp>
        <p:nvSpPr>
          <p:cNvPr id="579" name="CustomShape 7"/>
          <p:cNvSpPr/>
          <p:nvPr/>
        </p:nvSpPr>
        <p:spPr>
          <a:xfrm>
            <a:off x="4569184" y="2632272"/>
            <a:ext cx="1293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XML soubor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0" name="Obrázek 52"/>
          <p:cNvPicPr/>
          <p:nvPr/>
        </p:nvPicPr>
        <p:blipFill>
          <a:blip r:embed="rId5"/>
          <a:stretch/>
        </p:blipFill>
        <p:spPr>
          <a:xfrm>
            <a:off x="6553416" y="1679040"/>
            <a:ext cx="885600" cy="885240"/>
          </a:xfrm>
          <a:prstGeom prst="rect">
            <a:avLst/>
          </a:prstGeom>
          <a:ln>
            <a:noFill/>
          </a:ln>
        </p:spPr>
      </p:pic>
      <p:sp>
        <p:nvSpPr>
          <p:cNvPr id="581" name="CustomShape 8"/>
          <p:cNvSpPr/>
          <p:nvPr/>
        </p:nvSpPr>
        <p:spPr>
          <a:xfrm>
            <a:off x="6699936" y="2592000"/>
            <a:ext cx="592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2" name="Obrázek 54"/>
          <p:cNvPicPr/>
          <p:nvPr/>
        </p:nvPicPr>
        <p:blipFill>
          <a:blip r:embed="rId6"/>
          <a:stretch/>
        </p:blipFill>
        <p:spPr>
          <a:xfrm>
            <a:off x="5451456" y="4671000"/>
            <a:ext cx="396360" cy="1007640"/>
          </a:xfrm>
          <a:prstGeom prst="rect">
            <a:avLst/>
          </a:prstGeom>
          <a:ln>
            <a:noFill/>
          </a:ln>
        </p:spPr>
      </p:pic>
      <p:sp>
        <p:nvSpPr>
          <p:cNvPr id="583" name="CustomShape 9"/>
          <p:cNvSpPr/>
          <p:nvPr/>
        </p:nvSpPr>
        <p:spPr>
          <a:xfrm>
            <a:off x="6382056" y="4507200"/>
            <a:ext cx="10893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8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@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4" name="Obrázek 56"/>
          <p:cNvPicPr/>
          <p:nvPr/>
        </p:nvPicPr>
        <p:blipFill>
          <a:blip r:embed="rId5"/>
          <a:stretch/>
        </p:blipFill>
        <p:spPr>
          <a:xfrm>
            <a:off x="7985136" y="4793040"/>
            <a:ext cx="885600" cy="885600"/>
          </a:xfrm>
          <a:prstGeom prst="rect">
            <a:avLst/>
          </a:prstGeom>
          <a:ln>
            <a:noFill/>
          </a:ln>
        </p:spPr>
      </p:pic>
      <p:sp>
        <p:nvSpPr>
          <p:cNvPr id="585" name="CustomShape 10"/>
          <p:cNvSpPr/>
          <p:nvPr/>
        </p:nvSpPr>
        <p:spPr>
          <a:xfrm>
            <a:off x="1849656" y="194400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11"/>
          <p:cNvSpPr/>
          <p:nvPr/>
        </p:nvSpPr>
        <p:spPr>
          <a:xfrm>
            <a:off x="3913176" y="194400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7" name="CustomShape 12"/>
          <p:cNvSpPr/>
          <p:nvPr/>
        </p:nvSpPr>
        <p:spPr>
          <a:xfrm>
            <a:off x="5959416" y="1944000"/>
            <a:ext cx="49644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3"/>
          <p:cNvSpPr/>
          <p:nvPr/>
        </p:nvSpPr>
        <p:spPr>
          <a:xfrm>
            <a:off x="1849656" y="505044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9" name="CustomShape 14"/>
          <p:cNvSpPr/>
          <p:nvPr/>
        </p:nvSpPr>
        <p:spPr>
          <a:xfrm>
            <a:off x="4884816" y="504540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15"/>
          <p:cNvSpPr/>
          <p:nvPr/>
        </p:nvSpPr>
        <p:spPr>
          <a:xfrm>
            <a:off x="5954736" y="5059800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16"/>
          <p:cNvSpPr/>
          <p:nvPr/>
        </p:nvSpPr>
        <p:spPr>
          <a:xfrm>
            <a:off x="7409136" y="5059800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2" name="Obrázek 66"/>
          <p:cNvPicPr/>
          <p:nvPr/>
        </p:nvPicPr>
        <p:blipFill>
          <a:blip r:embed="rId7"/>
          <a:stretch/>
        </p:blipFill>
        <p:spPr>
          <a:xfrm>
            <a:off x="1354656" y="4664520"/>
            <a:ext cx="396000" cy="1007640"/>
          </a:xfrm>
          <a:prstGeom prst="rect">
            <a:avLst/>
          </a:prstGeom>
          <a:ln>
            <a:noFill/>
          </a:ln>
        </p:spPr>
      </p:pic>
      <p:sp>
        <p:nvSpPr>
          <p:cNvPr id="593" name="CustomShape 17"/>
          <p:cNvSpPr/>
          <p:nvPr/>
        </p:nvSpPr>
        <p:spPr>
          <a:xfrm>
            <a:off x="1115616" y="5677200"/>
            <a:ext cx="891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uživatel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4" name="Obrázek 69"/>
          <p:cNvPicPr/>
          <p:nvPr/>
        </p:nvPicPr>
        <p:blipFill>
          <a:blip r:embed="rId8"/>
          <a:stretch/>
        </p:blipFill>
        <p:spPr>
          <a:xfrm>
            <a:off x="2470656" y="4664520"/>
            <a:ext cx="1244520" cy="100728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595" name="CustomShape 18"/>
          <p:cNvSpPr/>
          <p:nvPr/>
        </p:nvSpPr>
        <p:spPr>
          <a:xfrm>
            <a:off x="2268336" y="5671080"/>
            <a:ext cx="1814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eshop geoportálu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6" name="CustomShape 19"/>
          <p:cNvSpPr/>
          <p:nvPr/>
        </p:nvSpPr>
        <p:spPr>
          <a:xfrm>
            <a:off x="4234296" y="4502520"/>
            <a:ext cx="6868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8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§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20"/>
          <p:cNvSpPr/>
          <p:nvPr/>
        </p:nvSpPr>
        <p:spPr>
          <a:xfrm>
            <a:off x="4253016" y="5661360"/>
            <a:ext cx="825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licence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21"/>
          <p:cNvSpPr/>
          <p:nvPr/>
        </p:nvSpPr>
        <p:spPr>
          <a:xfrm>
            <a:off x="3800496" y="5042520"/>
            <a:ext cx="421920" cy="21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22"/>
          <p:cNvSpPr/>
          <p:nvPr/>
        </p:nvSpPr>
        <p:spPr>
          <a:xfrm>
            <a:off x="5070216" y="5661360"/>
            <a:ext cx="1362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poskytovatel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0" name="CustomShape 23"/>
          <p:cNvSpPr/>
          <p:nvPr/>
        </p:nvSpPr>
        <p:spPr>
          <a:xfrm>
            <a:off x="6441096" y="5661360"/>
            <a:ext cx="1100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info email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CustomShape 24"/>
          <p:cNvSpPr/>
          <p:nvPr/>
        </p:nvSpPr>
        <p:spPr>
          <a:xfrm>
            <a:off x="8125896" y="5661360"/>
            <a:ext cx="592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420187D-9236-4743-AD20-63279D697E80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37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5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E-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						(1/3)</a:t>
            </a:r>
          </a:p>
        </p:txBody>
      </p:sp>
      <p:sp>
        <p:nvSpPr>
          <p:cNvPr id="606" name="TextShape 4"/>
          <p:cNvSpPr txBox="1"/>
          <p:nvPr/>
        </p:nvSpPr>
        <p:spPr>
          <a:xfrm>
            <a:off x="4932520" y="1052736"/>
            <a:ext cx="4103976" cy="48670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Není e-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shopem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 pravém slova smyslu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Umožňuje data a služby nakupovat a prodávat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Umožňuje data a služby bezplatně sdílet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rozcestníkem k jiným e-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shopům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a služby jsou v e-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shopu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tzv. produkty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Případné finanční vyrovnání neprobíhá přes správce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geoportálu</a:t>
            </a:r>
            <a:endParaRPr lang="cs-CZ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07" name="Obrázek 1"/>
          <p:cNvPicPr/>
          <p:nvPr/>
        </p:nvPicPr>
        <p:blipFill>
          <a:blip r:embed="rId2"/>
          <a:srcRect t="9364" r="35828" b="8423"/>
          <a:stretch/>
        </p:blipFill>
        <p:spPr>
          <a:xfrm>
            <a:off x="867992" y="1097736"/>
            <a:ext cx="3992040" cy="319536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08" name="CustomShape 5"/>
          <p:cNvSpPr/>
          <p:nvPr/>
        </p:nvSpPr>
        <p:spPr>
          <a:xfrm>
            <a:off x="827584" y="5919808"/>
            <a:ext cx="684180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https://geoportal.gov.cz/web/guest/eshop/gallery/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983589B-306C-40CC-96EB-6ABB2DB13C77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38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12" name="Obrázek 6"/>
          <p:cNvPicPr/>
          <p:nvPr/>
        </p:nvPicPr>
        <p:blipFill>
          <a:blip r:embed="rId2"/>
          <a:srcRect t="9364" r="977" b="7474"/>
          <a:stretch/>
        </p:blipFill>
        <p:spPr>
          <a:xfrm>
            <a:off x="940864" y="836280"/>
            <a:ext cx="8030880" cy="421524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13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E-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						(2/3)</a:t>
            </a:r>
          </a:p>
        </p:txBody>
      </p:sp>
      <p:sp>
        <p:nvSpPr>
          <p:cNvPr id="614" name="CustomShape 4"/>
          <p:cNvSpPr/>
          <p:nvPr/>
        </p:nvSpPr>
        <p:spPr>
          <a:xfrm>
            <a:off x="793264" y="1546560"/>
            <a:ext cx="2081520" cy="15109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5" name="Obrázek 6"/>
          <p:cNvPicPr/>
          <p:nvPr/>
        </p:nvPicPr>
        <p:blipFill>
          <a:blip r:embed="rId2"/>
          <a:srcRect l="39357" t="32277" r="47938" b="55530"/>
          <a:stretch/>
        </p:blipFill>
        <p:spPr>
          <a:xfrm>
            <a:off x="5508000" y="2518560"/>
            <a:ext cx="1798200" cy="107748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16" name="Line 5"/>
          <p:cNvSpPr/>
          <p:nvPr/>
        </p:nvSpPr>
        <p:spPr>
          <a:xfrm>
            <a:off x="4715640" y="2442240"/>
            <a:ext cx="792360" cy="6159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6"/>
          <p:cNvSpPr/>
          <p:nvPr/>
        </p:nvSpPr>
        <p:spPr>
          <a:xfrm>
            <a:off x="940864" y="5178600"/>
            <a:ext cx="7951496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„Produkty“  v e-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shopu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seřazeny podle témat INSPIRE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možné využít třídění podle poskytovatele, typu produktu (data, služba, odkaz), typu licence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597FA67-A602-4216-8B62-2750510440A0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39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1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E-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</a:t>
            </a: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						(3/3)</a:t>
            </a:r>
          </a:p>
        </p:txBody>
      </p:sp>
      <p:pic>
        <p:nvPicPr>
          <p:cNvPr id="622" name="Obrázek 2"/>
          <p:cNvPicPr/>
          <p:nvPr/>
        </p:nvPicPr>
        <p:blipFill>
          <a:blip r:embed="rId2"/>
          <a:srcRect t="9368" r="47687" b="7474"/>
          <a:stretch/>
        </p:blipFill>
        <p:spPr>
          <a:xfrm>
            <a:off x="868104" y="1052736"/>
            <a:ext cx="3696840" cy="367164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23" name="CustomShape 4"/>
          <p:cNvSpPr/>
          <p:nvPr/>
        </p:nvSpPr>
        <p:spPr>
          <a:xfrm>
            <a:off x="2555784" y="1988016"/>
            <a:ext cx="1007640" cy="10378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4" name="CustomShape 5"/>
          <p:cNvSpPr/>
          <p:nvPr/>
        </p:nvSpPr>
        <p:spPr>
          <a:xfrm>
            <a:off x="4529520" y="2673816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6"/>
          <p:cNvSpPr/>
          <p:nvPr/>
        </p:nvSpPr>
        <p:spPr>
          <a:xfrm>
            <a:off x="685584" y="4911936"/>
            <a:ext cx="37350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Třídění dat podle poskytovatele – SŽDC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6" name="Obrázek 5"/>
          <p:cNvPicPr/>
          <p:nvPr/>
        </p:nvPicPr>
        <p:blipFill>
          <a:blip r:embed="rId3"/>
          <a:srcRect t="9368" r="47642" b="7474"/>
          <a:stretch/>
        </p:blipFill>
        <p:spPr>
          <a:xfrm>
            <a:off x="5409864" y="1052736"/>
            <a:ext cx="3698640" cy="367164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27" name="CustomShape 7"/>
          <p:cNvSpPr/>
          <p:nvPr/>
        </p:nvSpPr>
        <p:spPr>
          <a:xfrm>
            <a:off x="5265504" y="4881696"/>
            <a:ext cx="38430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Nezobrazí žádné produkty - SŽDC sdílí data neveřejná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8" name="Obrázek 2"/>
          <p:cNvPicPr/>
          <p:nvPr/>
        </p:nvPicPr>
        <p:blipFill>
          <a:blip r:embed="rId2"/>
          <a:srcRect l="24791" t="31998" r="62991" b="49081"/>
          <a:stretch/>
        </p:blipFill>
        <p:spPr>
          <a:xfrm>
            <a:off x="3308184" y="3026256"/>
            <a:ext cx="1902960" cy="184284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1F928D4-FD07-4EDA-9E03-16A3DE07C9B7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683640" y="4680"/>
            <a:ext cx="820872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INSPIRE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Obrázek 7"/>
          <p:cNvPicPr/>
          <p:nvPr/>
        </p:nvPicPr>
        <p:blipFill>
          <a:blip r:embed="rId2"/>
          <a:srcRect l="-66" t="6113" r="1991" b="25345"/>
          <a:stretch/>
        </p:blipFill>
        <p:spPr>
          <a:xfrm>
            <a:off x="827784" y="915480"/>
            <a:ext cx="8280720" cy="4340520"/>
          </a:xfrm>
          <a:prstGeom prst="rect">
            <a:avLst/>
          </a:prstGeom>
          <a:ln w="12600">
            <a:solidFill>
              <a:srgbClr val="0165A1"/>
            </a:solidFill>
            <a:round/>
          </a:ln>
        </p:spPr>
      </p:pic>
      <p:sp>
        <p:nvSpPr>
          <p:cNvPr id="94" name="CustomShape 3"/>
          <p:cNvSpPr/>
          <p:nvPr/>
        </p:nvSpPr>
        <p:spPr>
          <a:xfrm>
            <a:off x="1331640" y="5445360"/>
            <a:ext cx="698436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16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http://inspire.ec.europa.eu/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600" b="0" u="sng" strike="noStrike" spc="-1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https://youtube.com/watch?v=xew6qI-6wNk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083AFCF-19A1-4795-AB4B-FC3DAA71839C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40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Jak vytvořit produkt			(1/2)</a:t>
            </a:r>
          </a:p>
        </p:txBody>
      </p:sp>
      <p:pic>
        <p:nvPicPr>
          <p:cNvPr id="633" name="Obrázek 54"/>
          <p:cNvPicPr/>
          <p:nvPr/>
        </p:nvPicPr>
        <p:blipFill>
          <a:blip r:embed="rId2"/>
          <a:stretch/>
        </p:blipFill>
        <p:spPr>
          <a:xfrm>
            <a:off x="1160280" y="1285560"/>
            <a:ext cx="396360" cy="1007640"/>
          </a:xfrm>
          <a:prstGeom prst="rect">
            <a:avLst/>
          </a:prstGeom>
          <a:ln>
            <a:noFill/>
          </a:ln>
        </p:spPr>
      </p:pic>
      <p:sp>
        <p:nvSpPr>
          <p:cNvPr id="634" name="CustomShape 4"/>
          <p:cNvSpPr/>
          <p:nvPr/>
        </p:nvSpPr>
        <p:spPr>
          <a:xfrm>
            <a:off x="718560" y="2276280"/>
            <a:ext cx="148248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Poskytovatel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(Registrovaný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ověřený)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5" name="Picture 6"/>
          <p:cNvPicPr/>
          <p:nvPr/>
        </p:nvPicPr>
        <p:blipFill>
          <a:blip r:embed="rId3"/>
          <a:srcRect l="28501" t="32116" r="31105" b="61993"/>
          <a:stretch/>
        </p:blipFill>
        <p:spPr>
          <a:xfrm>
            <a:off x="3203280" y="1744560"/>
            <a:ext cx="5257440" cy="43128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pic>
        <p:nvPicPr>
          <p:cNvPr id="636" name="Picture 7"/>
          <p:cNvPicPr/>
          <p:nvPr/>
        </p:nvPicPr>
        <p:blipFill>
          <a:blip r:embed="rId4"/>
          <a:srcRect l="12921" t="18504" r="28421" b="15551"/>
          <a:stretch/>
        </p:blipFill>
        <p:spPr>
          <a:xfrm>
            <a:off x="3203280" y="2804760"/>
            <a:ext cx="4669920" cy="295236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37" name="CustomShape 5"/>
          <p:cNvSpPr/>
          <p:nvPr/>
        </p:nvSpPr>
        <p:spPr>
          <a:xfrm>
            <a:off x="2267640" y="1790640"/>
            <a:ext cx="423360" cy="21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6"/>
          <p:cNvSpPr/>
          <p:nvPr/>
        </p:nvSpPr>
        <p:spPr>
          <a:xfrm>
            <a:off x="3186000" y="1196640"/>
            <a:ext cx="4338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menu MOJE -&gt; PRODUKTY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9" name="CustomShape 7"/>
          <p:cNvSpPr/>
          <p:nvPr/>
        </p:nvSpPr>
        <p:spPr>
          <a:xfrm>
            <a:off x="7409520" y="1634760"/>
            <a:ext cx="1000800" cy="39960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0" name="CustomShape 8"/>
          <p:cNvSpPr/>
          <p:nvPr/>
        </p:nvSpPr>
        <p:spPr>
          <a:xfrm rot="5400000">
            <a:off x="5265000" y="2381760"/>
            <a:ext cx="423360" cy="21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9"/>
          <p:cNvSpPr/>
          <p:nvPr/>
        </p:nvSpPr>
        <p:spPr>
          <a:xfrm>
            <a:off x="3203280" y="5867280"/>
            <a:ext cx="5544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Vyplnit základní informace o produktu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CB22FAE-A5CA-4C6D-AD04-218B1DA7F067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41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5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Jak vytvořit produkt			(2/2)</a:t>
            </a:r>
          </a:p>
        </p:txBody>
      </p:sp>
      <p:pic>
        <p:nvPicPr>
          <p:cNvPr id="646" name="Picture 2"/>
          <p:cNvPicPr/>
          <p:nvPr/>
        </p:nvPicPr>
        <p:blipFill>
          <a:blip r:embed="rId2"/>
          <a:srcRect t="27190" r="60439" b="38765"/>
          <a:stretch/>
        </p:blipFill>
        <p:spPr>
          <a:xfrm>
            <a:off x="900168" y="1319040"/>
            <a:ext cx="1942920" cy="94104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pic>
        <p:nvPicPr>
          <p:cNvPr id="647" name="Picture 4"/>
          <p:cNvPicPr/>
          <p:nvPr/>
        </p:nvPicPr>
        <p:blipFill>
          <a:blip r:embed="rId3"/>
          <a:srcRect t="42028" r="41152" b="43893"/>
          <a:stretch/>
        </p:blipFill>
        <p:spPr>
          <a:xfrm>
            <a:off x="900168" y="2421000"/>
            <a:ext cx="4535280" cy="61092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pic>
        <p:nvPicPr>
          <p:cNvPr id="648" name="Picture 4"/>
          <p:cNvPicPr/>
          <p:nvPr/>
        </p:nvPicPr>
        <p:blipFill>
          <a:blip r:embed="rId3"/>
          <a:srcRect t="72756" r="41152" b="10522"/>
          <a:stretch/>
        </p:blipFill>
        <p:spPr>
          <a:xfrm>
            <a:off x="900168" y="3276720"/>
            <a:ext cx="4552560" cy="72828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49" name="CustomShape 4"/>
          <p:cNvSpPr/>
          <p:nvPr/>
        </p:nvSpPr>
        <p:spPr>
          <a:xfrm>
            <a:off x="2843448" y="1197000"/>
            <a:ext cx="260964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Základní popis produktu (název, typ, cena, obrázek, poskytovatel)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CustomShape 5"/>
          <p:cNvSpPr/>
          <p:nvPr/>
        </p:nvSpPr>
        <p:spPr>
          <a:xfrm>
            <a:off x="5492688" y="2349360"/>
            <a:ext cx="3720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Kategorie – téma INSPIRE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CustomShape 6"/>
          <p:cNvSpPr/>
          <p:nvPr/>
        </p:nvSpPr>
        <p:spPr>
          <a:xfrm>
            <a:off x="5492688" y="3140968"/>
            <a:ext cx="3543808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Licenční ujednání – výběr z předdefinovaných licencí na </a:t>
            </a:r>
            <a:r>
              <a:rPr lang="cs-CZ" b="0" strike="noStrike" spc="-1" dirty="0" err="1">
                <a:uFill>
                  <a:solidFill>
                    <a:srgbClr val="FFFFFF"/>
                  </a:solidFill>
                </a:uFill>
                <a:latin typeface="Calibri"/>
              </a:rPr>
              <a:t>geoportálu</a:t>
            </a:r>
            <a:r>
              <a:rPr lang="cs-CZ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, výběr ze seznamu licencí poskytovatele</a:t>
            </a:r>
            <a:endParaRPr lang="cs-CZ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2" name="Picture 4"/>
          <p:cNvPicPr/>
          <p:nvPr/>
        </p:nvPicPr>
        <p:blipFill>
          <a:blip r:embed="rId4"/>
          <a:srcRect t="8484" r="42178" b="74793"/>
          <a:stretch/>
        </p:blipFill>
        <p:spPr>
          <a:xfrm>
            <a:off x="900168" y="4200480"/>
            <a:ext cx="4552560" cy="74088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53" name="CustomShape 7"/>
          <p:cNvSpPr/>
          <p:nvPr/>
        </p:nvSpPr>
        <p:spPr>
          <a:xfrm>
            <a:off x="5492688" y="4365104"/>
            <a:ext cx="37206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595959"/>
              </a:buClr>
              <a:buFont typeface="Symbol" charset="2"/>
              <a:buChar char=""/>
            </a:pPr>
            <a:r>
              <a:rPr lang="cs-CZ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Pro lepší identifikaci dat může být vložen i link na </a:t>
            </a:r>
            <a:r>
              <a:rPr lang="cs-CZ" b="0" strike="noStrike" spc="-1" dirty="0" err="1"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 z NGI</a:t>
            </a:r>
            <a:endParaRPr lang="cs-CZ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4" name="Picture 4"/>
          <p:cNvPicPr/>
          <p:nvPr/>
        </p:nvPicPr>
        <p:blipFill>
          <a:blip r:embed="rId4"/>
          <a:srcRect t="72475" r="42178" b="12771"/>
          <a:stretch/>
        </p:blipFill>
        <p:spPr>
          <a:xfrm>
            <a:off x="863808" y="5219640"/>
            <a:ext cx="4589280" cy="65700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55" name="CustomShape 8"/>
          <p:cNvSpPr/>
          <p:nvPr/>
        </p:nvSpPr>
        <p:spPr>
          <a:xfrm>
            <a:off x="5518248" y="5167440"/>
            <a:ext cx="2599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595959"/>
              </a:buClr>
              <a:buFont typeface="Symbol" charset="2"/>
              <a:buChar char=""/>
            </a:pPr>
            <a:r>
              <a:rPr lang="cs-CZ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Další detailní informace</a:t>
            </a:r>
            <a:endParaRPr lang="cs-CZ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6" name="CustomShape 9"/>
          <p:cNvSpPr/>
          <p:nvPr/>
        </p:nvSpPr>
        <p:spPr>
          <a:xfrm>
            <a:off x="750768" y="3267000"/>
            <a:ext cx="874440" cy="3175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2D41F2F-FBB1-491E-A964-7261421C7036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42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0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Viditelnost produktu - sdílení</a:t>
            </a:r>
          </a:p>
        </p:txBody>
      </p:sp>
      <p:pic>
        <p:nvPicPr>
          <p:cNvPr id="661" name="Picture 3"/>
          <p:cNvPicPr/>
          <p:nvPr/>
        </p:nvPicPr>
        <p:blipFill>
          <a:blip r:embed="rId2"/>
          <a:srcRect l="191" t="8656" r="71039" b="48041"/>
          <a:stretch/>
        </p:blipFill>
        <p:spPr>
          <a:xfrm>
            <a:off x="940472" y="1124640"/>
            <a:ext cx="3744720" cy="316836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pic>
        <p:nvPicPr>
          <p:cNvPr id="662" name="Picture 4"/>
          <p:cNvPicPr/>
          <p:nvPr/>
        </p:nvPicPr>
        <p:blipFill>
          <a:blip r:embed="rId3"/>
          <a:srcRect t="8858" r="70677" b="47835"/>
          <a:stretch/>
        </p:blipFill>
        <p:spPr>
          <a:xfrm>
            <a:off x="5220152" y="1124640"/>
            <a:ext cx="3816000" cy="316836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63" name="CustomShape 4"/>
          <p:cNvSpPr/>
          <p:nvPr/>
        </p:nvSpPr>
        <p:spPr>
          <a:xfrm>
            <a:off x="868832" y="4294080"/>
            <a:ext cx="391932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Produkt vidí v galerii všichni uživatelé.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Dostupnost produktu se řídí licenčními podmínkami poskytovatele.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CustomShape 5"/>
          <p:cNvSpPr/>
          <p:nvPr/>
        </p:nvSpPr>
        <p:spPr>
          <a:xfrm>
            <a:off x="5188472" y="4294080"/>
            <a:ext cx="399204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Produkt vidí pouze omezený seznam registrovaných uživatelů.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Dostupnost produktu podle licence poskytovatele.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22F85A5-C94C-4D7C-B21A-9E7E74189CF8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43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8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Nastavení viditelnosti produktu</a:t>
            </a:r>
          </a:p>
        </p:txBody>
      </p:sp>
      <p:pic>
        <p:nvPicPr>
          <p:cNvPr id="669" name="Picture 4"/>
          <p:cNvPicPr/>
          <p:nvPr/>
        </p:nvPicPr>
        <p:blipFill>
          <a:blip r:embed="rId2"/>
          <a:srcRect t="8858" r="70677" b="47835"/>
          <a:stretch/>
        </p:blipFill>
        <p:spPr>
          <a:xfrm>
            <a:off x="1011304" y="1268280"/>
            <a:ext cx="3816000" cy="3168360"/>
          </a:xfrm>
          <a:prstGeom prst="rect">
            <a:avLst/>
          </a:prstGeom>
          <a:ln w="19080">
            <a:solidFill>
              <a:srgbClr val="44AF7E"/>
            </a:solidFill>
            <a:miter/>
          </a:ln>
        </p:spPr>
      </p:pic>
      <p:sp>
        <p:nvSpPr>
          <p:cNvPr id="670" name="CustomShape 4"/>
          <p:cNvSpPr/>
          <p:nvPr/>
        </p:nvSpPr>
        <p:spPr>
          <a:xfrm>
            <a:off x="5115736" y="1241280"/>
            <a:ext cx="3920760" cy="351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Seznam uživatelů, kteří vidí produkt může být vytvořen: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Vložením jednoho nebo více konkrétních emailových adres existujících uživatelů NGI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Vložením emailu organizace ve formě 
</a:t>
            </a:r>
            <a:r>
              <a:rPr lang="cs-CZ" sz="2400" b="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*@kr-jihomoravsky.cz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CustomShape 5"/>
          <p:cNvSpPr/>
          <p:nvPr/>
        </p:nvSpPr>
        <p:spPr>
          <a:xfrm>
            <a:off x="1011304" y="4678200"/>
            <a:ext cx="381600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Viditelnost produktu je definována podle „typu uživatele“ , který byl vybírán při registraci (ORP, kraj,…)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Line 6"/>
          <p:cNvSpPr/>
          <p:nvPr/>
        </p:nvSpPr>
        <p:spPr>
          <a:xfrm flipV="1">
            <a:off x="2317384" y="1628640"/>
            <a:ext cx="2830680" cy="151200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3" name="Line 7"/>
          <p:cNvSpPr/>
          <p:nvPr/>
        </p:nvSpPr>
        <p:spPr>
          <a:xfrm flipV="1">
            <a:off x="2698624" y="3284640"/>
            <a:ext cx="1202760" cy="139356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8BA72C2-6596-4921-A3E6-A87C4970667A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44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7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Získání dat e-</a:t>
            </a:r>
            <a:r>
              <a:rPr lang="cs-CZ" sz="3200" b="1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shopu</a:t>
            </a:r>
            <a:endParaRPr lang="cs-CZ" sz="3200" b="1" spc="-1" dirty="0">
              <a:solidFill>
                <a:srgbClr val="A6A6A6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78" name="Obrázek 54"/>
          <p:cNvPicPr/>
          <p:nvPr/>
        </p:nvPicPr>
        <p:blipFill>
          <a:blip r:embed="rId2"/>
          <a:stretch/>
        </p:blipFill>
        <p:spPr>
          <a:xfrm>
            <a:off x="6506392" y="3356280"/>
            <a:ext cx="396360" cy="1007640"/>
          </a:xfrm>
          <a:prstGeom prst="rect">
            <a:avLst/>
          </a:prstGeom>
          <a:ln>
            <a:noFill/>
          </a:ln>
        </p:spPr>
      </p:pic>
      <p:pic>
        <p:nvPicPr>
          <p:cNvPr id="679" name="Obrázek 56"/>
          <p:cNvPicPr/>
          <p:nvPr/>
        </p:nvPicPr>
        <p:blipFill>
          <a:blip r:embed="rId3"/>
          <a:stretch/>
        </p:blipFill>
        <p:spPr>
          <a:xfrm>
            <a:off x="6314152" y="1484640"/>
            <a:ext cx="885600" cy="885600"/>
          </a:xfrm>
          <a:prstGeom prst="rect">
            <a:avLst/>
          </a:prstGeom>
          <a:ln>
            <a:noFill/>
          </a:ln>
        </p:spPr>
      </p:pic>
      <p:sp>
        <p:nvSpPr>
          <p:cNvPr id="680" name="CustomShape 4"/>
          <p:cNvSpPr/>
          <p:nvPr/>
        </p:nvSpPr>
        <p:spPr>
          <a:xfrm>
            <a:off x="1534072" y="275148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5"/>
          <p:cNvSpPr/>
          <p:nvPr/>
        </p:nvSpPr>
        <p:spPr>
          <a:xfrm rot="19346400">
            <a:off x="3260992" y="226728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"/>
          <p:cNvSpPr/>
          <p:nvPr/>
        </p:nvSpPr>
        <p:spPr>
          <a:xfrm>
            <a:off x="5315512" y="1873800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3" name="Obrázek 66"/>
          <p:cNvPicPr/>
          <p:nvPr/>
        </p:nvPicPr>
        <p:blipFill>
          <a:blip r:embed="rId4"/>
          <a:stretch/>
        </p:blipFill>
        <p:spPr>
          <a:xfrm>
            <a:off x="1024672" y="2348280"/>
            <a:ext cx="395640" cy="1007640"/>
          </a:xfrm>
          <a:prstGeom prst="rect">
            <a:avLst/>
          </a:prstGeom>
          <a:ln>
            <a:noFill/>
          </a:ln>
        </p:spPr>
      </p:pic>
      <p:sp>
        <p:nvSpPr>
          <p:cNvPr id="684" name="CustomShape 7"/>
          <p:cNvSpPr/>
          <p:nvPr/>
        </p:nvSpPr>
        <p:spPr>
          <a:xfrm>
            <a:off x="755576" y="3361320"/>
            <a:ext cx="970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uživatel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CustomShape 8"/>
          <p:cNvSpPr/>
          <p:nvPr/>
        </p:nvSpPr>
        <p:spPr>
          <a:xfrm>
            <a:off x="2231032" y="2203920"/>
            <a:ext cx="6868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8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§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6" name="CustomShape 9"/>
          <p:cNvSpPr/>
          <p:nvPr/>
        </p:nvSpPr>
        <p:spPr>
          <a:xfrm>
            <a:off x="2248672" y="3362760"/>
            <a:ext cx="900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licence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CustomShape 10"/>
          <p:cNvSpPr/>
          <p:nvPr/>
        </p:nvSpPr>
        <p:spPr>
          <a:xfrm>
            <a:off x="3746992" y="1680120"/>
            <a:ext cx="14598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licence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+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zdarma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11"/>
          <p:cNvSpPr/>
          <p:nvPr/>
        </p:nvSpPr>
        <p:spPr>
          <a:xfrm>
            <a:off x="5904832" y="2467440"/>
            <a:ext cx="2233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Přímé stahování dat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9" name="CustomShape 12"/>
          <p:cNvSpPr/>
          <p:nvPr/>
        </p:nvSpPr>
        <p:spPr>
          <a:xfrm rot="2566200">
            <a:off x="3240832" y="3627720"/>
            <a:ext cx="495000" cy="23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13"/>
          <p:cNvSpPr/>
          <p:nvPr/>
        </p:nvSpPr>
        <p:spPr>
          <a:xfrm>
            <a:off x="3580312" y="3356280"/>
            <a:ext cx="194904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Jiné druhy licencí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+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platba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14"/>
          <p:cNvSpPr/>
          <p:nvPr/>
        </p:nvSpPr>
        <p:spPr>
          <a:xfrm>
            <a:off x="5348992" y="3788280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15"/>
          <p:cNvSpPr/>
          <p:nvPr/>
        </p:nvSpPr>
        <p:spPr>
          <a:xfrm>
            <a:off x="5820592" y="4445640"/>
            <a:ext cx="21204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Schválení ze strany poskytovatele (souhlas s typem licence,  obdržení platby)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3" name="Obrázek 56"/>
          <p:cNvPicPr/>
          <p:nvPr/>
        </p:nvPicPr>
        <p:blipFill>
          <a:blip r:embed="rId3"/>
          <a:stretch/>
        </p:blipFill>
        <p:spPr>
          <a:xfrm>
            <a:off x="7934872" y="3478680"/>
            <a:ext cx="885600" cy="885600"/>
          </a:xfrm>
          <a:prstGeom prst="rect">
            <a:avLst/>
          </a:prstGeom>
          <a:ln>
            <a:noFill/>
          </a:ln>
        </p:spPr>
      </p:pic>
      <p:sp>
        <p:nvSpPr>
          <p:cNvPr id="694" name="CustomShape 16"/>
          <p:cNvSpPr/>
          <p:nvPr/>
        </p:nvSpPr>
        <p:spPr>
          <a:xfrm>
            <a:off x="7249072" y="3839040"/>
            <a:ext cx="495000" cy="23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17"/>
          <p:cNvSpPr/>
          <p:nvPr/>
        </p:nvSpPr>
        <p:spPr>
          <a:xfrm>
            <a:off x="7866296" y="4445640"/>
            <a:ext cx="14680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Stahování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58592D5-E9D0-43B5-A8B9-A134D5149B75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45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9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INSPIRE validátor</a:t>
            </a:r>
          </a:p>
        </p:txBody>
      </p:sp>
      <p:sp>
        <p:nvSpPr>
          <p:cNvPr id="700" name="CustomShape 4"/>
          <p:cNvSpPr/>
          <p:nvPr/>
        </p:nvSpPr>
        <p:spPr>
          <a:xfrm>
            <a:off x="5940152" y="1341360"/>
            <a:ext cx="3168352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Validuje XML soubory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nebo </a:t>
            </a:r>
            <a:r>
              <a:rPr lang="cs-CZ" sz="24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GetCapabilities</a:t>
            </a: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soubory prohlížecích a vyhledávacích služeb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Užitečné pro ty, co řeší soulad s INSPIRE v rámci harmonizace nebo např. v rámci evropských projektů)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CustomShape 5"/>
          <p:cNvSpPr/>
          <p:nvPr/>
        </p:nvSpPr>
        <p:spPr>
          <a:xfrm>
            <a:off x="754560" y="5634720"/>
            <a:ext cx="7057800" cy="46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https://geoportal.gov.cz/web/guest/validate</a:t>
            </a:r>
            <a:endParaRPr lang="cs-CZ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2" name="Obrázek 1"/>
          <p:cNvPicPr/>
          <p:nvPr/>
        </p:nvPicPr>
        <p:blipFill>
          <a:blip r:embed="rId3"/>
          <a:srcRect t="5902" b="21106"/>
          <a:stretch/>
        </p:blipFill>
        <p:spPr>
          <a:xfrm>
            <a:off x="755576" y="1430280"/>
            <a:ext cx="5228280" cy="2862360"/>
          </a:xfrm>
          <a:prstGeom prst="rect">
            <a:avLst/>
          </a:prstGeom>
          <a:ln w="19080">
            <a:solidFill>
              <a:srgbClr val="0070C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DB1E07D-7167-4CE3-B455-5E29B046F19F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46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6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Dokumenty      			INSPIRE</a:t>
            </a:r>
          </a:p>
        </p:txBody>
      </p:sp>
      <p:pic>
        <p:nvPicPr>
          <p:cNvPr id="707" name="Obrázek 1"/>
          <p:cNvPicPr/>
          <p:nvPr/>
        </p:nvPicPr>
        <p:blipFill>
          <a:blip r:embed="rId2"/>
          <a:srcRect t="9368" b="14093"/>
          <a:stretch/>
        </p:blipFill>
        <p:spPr>
          <a:xfrm>
            <a:off x="827584" y="1270440"/>
            <a:ext cx="3820016" cy="2014544"/>
          </a:xfrm>
          <a:prstGeom prst="rect">
            <a:avLst/>
          </a:prstGeom>
          <a:ln w="19080">
            <a:solidFill>
              <a:schemeClr val="bg1">
                <a:lumMod val="50000"/>
              </a:schemeClr>
            </a:solidFill>
            <a:miter/>
          </a:ln>
        </p:spPr>
      </p:pic>
      <p:sp>
        <p:nvSpPr>
          <p:cNvPr id="708" name="CustomShape 4"/>
          <p:cNvSpPr/>
          <p:nvPr/>
        </p:nvSpPr>
        <p:spPr>
          <a:xfrm>
            <a:off x="610920" y="3478680"/>
            <a:ext cx="39193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Vzorové licenční smlouvy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Ověření oprávnění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CustomShape 5"/>
          <p:cNvSpPr/>
          <p:nvPr/>
        </p:nvSpPr>
        <p:spPr>
          <a:xfrm>
            <a:off x="827584" y="4940640"/>
            <a:ext cx="3820376" cy="8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u="sng" strike="noStrike" spc="-1" dirty="0">
                <a:solidFill>
                  <a:srgbClr val="75440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https://geoportal.gov.cz/web/guest/documents</a:t>
            </a:r>
            <a:endParaRPr lang="cs-CZ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0" name="Obrázek 1"/>
          <p:cNvPicPr/>
          <p:nvPr/>
        </p:nvPicPr>
        <p:blipFill>
          <a:blip r:embed="rId4"/>
          <a:srcRect t="9368" b="14093"/>
          <a:stretch/>
        </p:blipFill>
        <p:spPr>
          <a:xfrm>
            <a:off x="4854600" y="1268640"/>
            <a:ext cx="4109760" cy="2016344"/>
          </a:xfrm>
          <a:prstGeom prst="rect">
            <a:avLst/>
          </a:prstGeom>
          <a:ln w="19080">
            <a:solidFill>
              <a:srgbClr val="FFC000"/>
            </a:solidFill>
            <a:miter/>
          </a:ln>
        </p:spPr>
      </p:pic>
      <p:sp>
        <p:nvSpPr>
          <p:cNvPr id="711" name="CustomShape 6"/>
          <p:cNvSpPr/>
          <p:nvPr/>
        </p:nvSpPr>
        <p:spPr>
          <a:xfrm>
            <a:off x="4854600" y="4940640"/>
            <a:ext cx="4109760" cy="8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https://geoportal.gov.cz/web/guest/uvod</a:t>
            </a:r>
            <a:endParaRPr lang="cs-CZ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CustomShape 7"/>
          <p:cNvSpPr/>
          <p:nvPr/>
        </p:nvSpPr>
        <p:spPr>
          <a:xfrm>
            <a:off x="4859280" y="3500640"/>
            <a:ext cx="39193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INSPIRE legislativa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262626"/>
              </a:buClr>
              <a:buFont typeface="Symbol" charset="2"/>
              <a:buChar char=""/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INSPIRE dokumenty apod.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283E45F-4AC0-4A35-BC80-1601D1491F16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47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6" name="TextShape 3"/>
          <p:cNvSpPr txBox="1"/>
          <p:nvPr/>
        </p:nvSpPr>
        <p:spPr>
          <a:xfrm>
            <a:off x="5148064" y="0"/>
            <a:ext cx="3960000" cy="6125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Národní </a:t>
            </a:r>
            <a:r>
              <a:rPr lang="cs-CZ" sz="24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geoportál</a:t>
            </a: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INSPIRE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https://geoportal.gov.cz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Národní stránky o INSPIRE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http://inspire.gov.cz/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Konference Inspirujme se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400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http://www.inspirujmese.cz</a:t>
            </a:r>
            <a:r>
              <a:rPr lang="cs-CZ" sz="2400" b="1" u="sng" strike="noStrike" spc="-1" dirty="0">
                <a:solidFill>
                  <a:srgbClr val="EB8803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/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17" name="Picture 3"/>
          <p:cNvPicPr/>
          <p:nvPr/>
        </p:nvPicPr>
        <p:blipFill>
          <a:blip r:embed="rId5"/>
          <a:srcRect t="44887" r="1307" b="37022"/>
          <a:stretch/>
        </p:blipFill>
        <p:spPr>
          <a:xfrm>
            <a:off x="899952" y="2246760"/>
            <a:ext cx="4021560" cy="461520"/>
          </a:xfrm>
          <a:prstGeom prst="rect">
            <a:avLst/>
          </a:prstGeom>
          <a:ln>
            <a:noFill/>
          </a:ln>
        </p:spPr>
      </p:pic>
      <p:pic>
        <p:nvPicPr>
          <p:cNvPr id="718" name="Picture 2"/>
          <p:cNvPicPr/>
          <p:nvPr/>
        </p:nvPicPr>
        <p:blipFill>
          <a:blip r:embed="rId6"/>
          <a:srcRect t="10789" r="1519" b="5915"/>
          <a:stretch/>
        </p:blipFill>
        <p:spPr>
          <a:xfrm>
            <a:off x="899592" y="115920"/>
            <a:ext cx="4021560" cy="213264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719" name="Picture 9"/>
          <p:cNvPicPr/>
          <p:nvPr/>
        </p:nvPicPr>
        <p:blipFill>
          <a:blip r:embed="rId7"/>
          <a:srcRect t="10823" r="1739" b="6784"/>
          <a:stretch/>
        </p:blipFill>
        <p:spPr>
          <a:xfrm>
            <a:off x="899592" y="2278544"/>
            <a:ext cx="4021920" cy="208656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</p:pic>
      <p:pic>
        <p:nvPicPr>
          <p:cNvPr id="720" name="Picture 7"/>
          <p:cNvPicPr/>
          <p:nvPr/>
        </p:nvPicPr>
        <p:blipFill>
          <a:blip r:embed="rId8"/>
          <a:srcRect t="10817" r="1743" b="6961"/>
          <a:stretch/>
        </p:blipFill>
        <p:spPr>
          <a:xfrm>
            <a:off x="899592" y="4221000"/>
            <a:ext cx="4021920" cy="208296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3BE657F-A2E9-4FC8-A8A7-CE0D24ED9BAA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48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4" name="TextShape 3"/>
          <p:cNvSpPr txBox="1"/>
          <p:nvPr/>
        </p:nvSpPr>
        <p:spPr>
          <a:xfrm>
            <a:off x="683640" y="-324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Děkujeme za pozornost</a:t>
            </a:r>
          </a:p>
        </p:txBody>
      </p:sp>
      <p:sp>
        <p:nvSpPr>
          <p:cNvPr id="725" name="TextShape 4"/>
          <p:cNvSpPr txBox="1"/>
          <p:nvPr/>
        </p:nvSpPr>
        <p:spPr>
          <a:xfrm>
            <a:off x="683640" y="1600200"/>
            <a:ext cx="82087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Jitka </a:t>
            </a:r>
            <a:r>
              <a:rPr lang="cs-CZ" sz="28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Faugnerová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  <a:hlinkClick r:id="rId2"/>
              </a:rPr>
              <a:t>jitka.faugnerova@cenia.cz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Lenka </a:t>
            </a:r>
            <a:r>
              <a:rPr lang="cs-CZ" sz="280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Rejentová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  <a:hlinkClick r:id="rId2"/>
              </a:rPr>
              <a:t>lenka.rejentova@cenia.cz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  <a:hlinkClick r:id="rId3"/>
              </a:rPr>
              <a:t>http://inspire.gov.cz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2800" u="sng" strike="noStrike" spc="-1" dirty="0">
                <a:solidFill>
                  <a:srgbClr val="FC9C1B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  <a:hlinkClick r:id="rId4"/>
              </a:rPr>
              <a:t>https://geoportal.gov.cz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FA70102-E567-4C2D-BC1B-B9996CC575BD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683640" y="46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Směrnice INSPIRE</a:t>
            </a:r>
          </a:p>
        </p:txBody>
      </p:sp>
      <p:sp>
        <p:nvSpPr>
          <p:cNvPr id="100" name="TextShape 4"/>
          <p:cNvSpPr txBox="1"/>
          <p:nvPr/>
        </p:nvSpPr>
        <p:spPr>
          <a:xfrm>
            <a:off x="827584" y="1600200"/>
            <a:ext cx="82087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strike="noStrike" spc="-1" dirty="0" err="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frastructure</a:t>
            </a:r>
            <a:r>
              <a:rPr lang="cs-CZ" sz="28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</a:t>
            </a:r>
            <a:r>
              <a:rPr lang="cs-CZ" sz="28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800" b="1" strike="noStrike" spc="-1" dirty="0" err="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atial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cs-CZ" sz="2800" b="1" strike="noStrike" spc="-1" dirty="0" err="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</a:t>
            </a:r>
            <a:r>
              <a:rPr lang="cs-CZ" sz="2800" b="1" strike="noStrike" spc="-1" dirty="0" err="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mation</a:t>
            </a:r>
            <a:r>
              <a:rPr lang="cs-CZ" sz="28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 </a:t>
            </a:r>
            <a:r>
              <a:rPr lang="cs-CZ" sz="2800" b="1" strike="noStrike" spc="-1" dirty="0" err="1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</a:t>
            </a:r>
            <a:r>
              <a:rPr lang="cs-CZ" sz="28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urope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Směrnice 2007/2/ES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Směrnice o infrastruktuře pro prostorová data, která mají sloužit k tvorbě politik životního prostředí v Evropské unii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Týká se velkého množství dat, které mohou mít vliv na životní prostředí, není to směrnice jen o datech životního prostředí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gesci Ministerstva životního prostředí -&gt; CENIA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Zákon 123/1998 Sb., o právu na informace o životním prostředí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CustomShape 5"/>
          <p:cNvSpPr/>
          <p:nvPr/>
        </p:nvSpPr>
        <p:spPr>
          <a:xfrm rot="5400000">
            <a:off x="4488120" y="4412520"/>
            <a:ext cx="599760" cy="504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E52A5AE-C9F2-4DED-9358-3C11B2F09FEE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" name="TextShape 3"/>
          <p:cNvSpPr txBox="1"/>
          <p:nvPr/>
        </p:nvSpPr>
        <p:spPr>
          <a:xfrm>
            <a:off x="827776" y="1193400"/>
            <a:ext cx="8208720" cy="4827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PROSTOROVÁ DATA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Prostorová data, která jsou tvořena jako „vedlejší produkt“ plnění povinností daných zákony. 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 budoucna mají být harmonizována podle požadavků na datové specifikace (nejzazší termín 2020)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SÍŤOVÉ SLUŽBY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Služby vyhledávací (prohledávají </a:t>
            </a:r>
            <a:r>
              <a:rPr lang="cs-CZ" sz="20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 katalozích), prohlížecí (zobrazují pohled na data), stahovací (díky ní lze získat přímo data k práci)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METADATA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Popisné informace k datům a službám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Mají svůj daný zápis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Zpřístupňují se do katalogů</a:t>
            </a: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TextShape 4"/>
          <p:cNvSpPr txBox="1"/>
          <p:nvPr/>
        </p:nvSpPr>
        <p:spPr>
          <a:xfrm>
            <a:off x="683640" y="46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čem INSPIRE je…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49FCC8E-6093-4318-AF68-0E8CAE964D11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" name="TextShape 3"/>
          <p:cNvSpPr txBox="1"/>
          <p:nvPr/>
        </p:nvSpPr>
        <p:spPr>
          <a:xfrm>
            <a:off x="683640" y="46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cs-CZ" sz="3200" b="1" spc="-1" dirty="0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Příklad dat INSPIRE</a:t>
            </a:r>
          </a:p>
        </p:txBody>
      </p:sp>
      <p:pic>
        <p:nvPicPr>
          <p:cNvPr id="111" name="Obrázek 1"/>
          <p:cNvPicPr/>
          <p:nvPr/>
        </p:nvPicPr>
        <p:blipFill>
          <a:blip r:embed="rId3"/>
          <a:stretch/>
        </p:blipFill>
        <p:spPr>
          <a:xfrm>
            <a:off x="1190160" y="834480"/>
            <a:ext cx="7303320" cy="5507640"/>
          </a:xfrm>
          <a:prstGeom prst="rect">
            <a:avLst/>
          </a:prstGeom>
          <a:ln>
            <a:noFill/>
          </a:ln>
        </p:spPr>
      </p:pic>
      <p:pic>
        <p:nvPicPr>
          <p:cNvPr id="112" name="Obrázek 2"/>
          <p:cNvPicPr/>
          <p:nvPr/>
        </p:nvPicPr>
        <p:blipFill>
          <a:blip r:embed="rId4"/>
          <a:stretch/>
        </p:blipFill>
        <p:spPr>
          <a:xfrm>
            <a:off x="1189080" y="831960"/>
            <a:ext cx="7306560" cy="5507640"/>
          </a:xfrm>
          <a:prstGeom prst="rect">
            <a:avLst/>
          </a:prstGeom>
          <a:ln>
            <a:noFill/>
          </a:ln>
        </p:spPr>
      </p:pic>
      <p:pic>
        <p:nvPicPr>
          <p:cNvPr id="113" name="Obrázek 6"/>
          <p:cNvPicPr/>
          <p:nvPr/>
        </p:nvPicPr>
        <p:blipFill>
          <a:blip r:embed="rId5"/>
          <a:stretch/>
        </p:blipFill>
        <p:spPr>
          <a:xfrm>
            <a:off x="1189080" y="840960"/>
            <a:ext cx="7310160" cy="5507640"/>
          </a:xfrm>
          <a:prstGeom prst="rect">
            <a:avLst/>
          </a:prstGeom>
          <a:ln>
            <a:noFill/>
          </a:ln>
        </p:spPr>
      </p:pic>
      <p:pic>
        <p:nvPicPr>
          <p:cNvPr id="114" name="Obrázek 9"/>
          <p:cNvPicPr/>
          <p:nvPr/>
        </p:nvPicPr>
        <p:blipFill>
          <a:blip r:embed="rId6"/>
          <a:stretch/>
        </p:blipFill>
        <p:spPr>
          <a:xfrm>
            <a:off x="1193760" y="824040"/>
            <a:ext cx="7296120" cy="5507640"/>
          </a:xfrm>
          <a:prstGeom prst="rect">
            <a:avLst/>
          </a:prstGeom>
          <a:ln>
            <a:noFill/>
          </a:ln>
        </p:spPr>
      </p:pic>
      <p:pic>
        <p:nvPicPr>
          <p:cNvPr id="115" name="Obrázek 10"/>
          <p:cNvPicPr/>
          <p:nvPr/>
        </p:nvPicPr>
        <p:blipFill>
          <a:blip r:embed="rId7"/>
          <a:stretch/>
        </p:blipFill>
        <p:spPr>
          <a:xfrm>
            <a:off x="1193760" y="836640"/>
            <a:ext cx="7310160" cy="5507640"/>
          </a:xfrm>
          <a:prstGeom prst="rect">
            <a:avLst/>
          </a:prstGeom>
          <a:ln>
            <a:noFill/>
          </a:ln>
        </p:spPr>
      </p:pic>
      <p:pic>
        <p:nvPicPr>
          <p:cNvPr id="116" name="Obrázek 11"/>
          <p:cNvPicPr/>
          <p:nvPr/>
        </p:nvPicPr>
        <p:blipFill>
          <a:blip r:embed="rId8"/>
          <a:stretch/>
        </p:blipFill>
        <p:spPr>
          <a:xfrm>
            <a:off x="1187640" y="824040"/>
            <a:ext cx="7296120" cy="5507640"/>
          </a:xfrm>
          <a:prstGeom prst="rect">
            <a:avLst/>
          </a:prstGeom>
          <a:ln>
            <a:noFill/>
          </a:ln>
        </p:spPr>
      </p:pic>
      <p:pic>
        <p:nvPicPr>
          <p:cNvPr id="117" name="Obrázek 12"/>
          <p:cNvPicPr/>
          <p:nvPr/>
        </p:nvPicPr>
        <p:blipFill>
          <a:blip r:embed="rId9"/>
          <a:stretch/>
        </p:blipFill>
        <p:spPr>
          <a:xfrm>
            <a:off x="1187640" y="824040"/>
            <a:ext cx="7296120" cy="5507640"/>
          </a:xfrm>
          <a:prstGeom prst="rect">
            <a:avLst/>
          </a:prstGeom>
          <a:ln>
            <a:noFill/>
          </a:ln>
        </p:spPr>
      </p:pic>
      <p:pic>
        <p:nvPicPr>
          <p:cNvPr id="118" name="Obrázek 13"/>
          <p:cNvPicPr/>
          <p:nvPr/>
        </p:nvPicPr>
        <p:blipFill>
          <a:blip r:embed="rId10"/>
          <a:stretch/>
        </p:blipFill>
        <p:spPr>
          <a:xfrm>
            <a:off x="1194480" y="826200"/>
            <a:ext cx="7282080" cy="5507640"/>
          </a:xfrm>
          <a:prstGeom prst="rect">
            <a:avLst/>
          </a:prstGeom>
          <a:ln>
            <a:noFill/>
          </a:ln>
        </p:spPr>
      </p:pic>
      <p:sp>
        <p:nvSpPr>
          <p:cNvPr id="119" name="CustomShape 4"/>
          <p:cNvSpPr/>
          <p:nvPr/>
        </p:nvSpPr>
        <p:spPr>
          <a:xfrm>
            <a:off x="1187640" y="824040"/>
            <a:ext cx="7315920" cy="5502600"/>
          </a:xfrm>
          <a:prstGeom prst="rect">
            <a:avLst/>
          </a:prstGeom>
          <a:noFill/>
          <a:ln>
            <a:solidFill>
              <a:srgbClr val="99CC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449D27A-44CC-4EE7-B1A8-D4633F6E9E64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683640" y="46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…s INSPIRE přišly otázky a nové povinnosti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3" name="Obrázek 1"/>
          <p:cNvPicPr/>
          <p:nvPr/>
        </p:nvPicPr>
        <p:blipFill>
          <a:blip r:embed="rId2"/>
          <a:stretch/>
        </p:blipFill>
        <p:spPr>
          <a:xfrm>
            <a:off x="755640" y="956160"/>
            <a:ext cx="2832480" cy="2832480"/>
          </a:xfrm>
          <a:prstGeom prst="rect">
            <a:avLst/>
          </a:prstGeom>
          <a:ln>
            <a:noFill/>
          </a:ln>
        </p:spPr>
      </p:pic>
      <p:pic>
        <p:nvPicPr>
          <p:cNvPr id="124" name="Obrázek 2"/>
          <p:cNvPicPr/>
          <p:nvPr/>
        </p:nvPicPr>
        <p:blipFill>
          <a:blip r:embed="rId3"/>
          <a:stretch/>
        </p:blipFill>
        <p:spPr>
          <a:xfrm>
            <a:off x="1367640" y="1571400"/>
            <a:ext cx="1253880" cy="1248480"/>
          </a:xfrm>
          <a:prstGeom prst="rect">
            <a:avLst/>
          </a:prstGeom>
          <a:ln>
            <a:noFill/>
          </a:ln>
        </p:spPr>
      </p:pic>
      <p:pic>
        <p:nvPicPr>
          <p:cNvPr id="125" name="Obrázek 7"/>
          <p:cNvPicPr/>
          <p:nvPr/>
        </p:nvPicPr>
        <p:blipFill>
          <a:blip r:embed="rId4"/>
          <a:stretch/>
        </p:blipFill>
        <p:spPr>
          <a:xfrm>
            <a:off x="4419720" y="970200"/>
            <a:ext cx="4315680" cy="2818440"/>
          </a:xfrm>
          <a:prstGeom prst="rect">
            <a:avLst/>
          </a:prstGeom>
          <a:ln>
            <a:noFill/>
          </a:ln>
        </p:spPr>
      </p:pic>
      <p:pic>
        <p:nvPicPr>
          <p:cNvPr id="126" name="Obrázek 8"/>
          <p:cNvPicPr/>
          <p:nvPr/>
        </p:nvPicPr>
        <p:blipFill>
          <a:blip r:embed="rId5"/>
          <a:stretch/>
        </p:blipFill>
        <p:spPr>
          <a:xfrm>
            <a:off x="758520" y="3783960"/>
            <a:ext cx="1547640" cy="2189520"/>
          </a:xfrm>
          <a:prstGeom prst="rect">
            <a:avLst/>
          </a:prstGeom>
          <a:ln>
            <a:noFill/>
          </a:ln>
        </p:spPr>
      </p:pic>
      <p:pic>
        <p:nvPicPr>
          <p:cNvPr id="127" name="Obrázek 9"/>
          <p:cNvPicPr/>
          <p:nvPr/>
        </p:nvPicPr>
        <p:blipFill>
          <a:blip r:embed="rId6"/>
          <a:srcRect t="6147"/>
          <a:stretch/>
        </p:blipFill>
        <p:spPr>
          <a:xfrm>
            <a:off x="7092360" y="3789000"/>
            <a:ext cx="1656000" cy="2198520"/>
          </a:xfrm>
          <a:prstGeom prst="rect">
            <a:avLst/>
          </a:prstGeom>
          <a:ln>
            <a:noFill/>
          </a:ln>
        </p:spPr>
      </p:pic>
      <p:pic>
        <p:nvPicPr>
          <p:cNvPr id="128" name="Obrázek 10"/>
          <p:cNvPicPr/>
          <p:nvPr/>
        </p:nvPicPr>
        <p:blipFill>
          <a:blip r:embed="rId7"/>
          <a:stretch/>
        </p:blipFill>
        <p:spPr>
          <a:xfrm>
            <a:off x="3132000" y="3196440"/>
            <a:ext cx="2802240" cy="1978920"/>
          </a:xfrm>
          <a:prstGeom prst="rect">
            <a:avLst/>
          </a:prstGeom>
          <a:ln>
            <a:noFill/>
          </a:ln>
        </p:spPr>
      </p:pic>
      <p:sp>
        <p:nvSpPr>
          <p:cNvPr id="129" name="CustomShape 3"/>
          <p:cNvSpPr/>
          <p:nvPr/>
        </p:nvSpPr>
        <p:spPr>
          <a:xfrm>
            <a:off x="2240280" y="5422320"/>
            <a:ext cx="5256360" cy="670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… které se týkají i samospráv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Vertical)">
                                      <p:cBhvr additive="repl"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7740360" y="6356520"/>
            <a:ext cx="1151640" cy="501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1AF0990-DF2D-4510-8338-341DBF052CAE}" type="slidenum">
              <a:rPr lang="cs-CZ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4" name="TextShape 3"/>
          <p:cNvSpPr txBox="1"/>
          <p:nvPr/>
        </p:nvSpPr>
        <p:spPr>
          <a:xfrm>
            <a:off x="683640" y="2880"/>
            <a:ext cx="820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200" b="1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Směrnice INSPIRE – 34 témat dat</a:t>
            </a:r>
          </a:p>
        </p:txBody>
      </p:sp>
      <p:sp>
        <p:nvSpPr>
          <p:cNvPr id="135" name="CustomShape 4"/>
          <p:cNvSpPr/>
          <p:nvPr/>
        </p:nvSpPr>
        <p:spPr>
          <a:xfrm>
            <a:off x="539792" y="1273680"/>
            <a:ext cx="2808360" cy="3177000"/>
          </a:xfrm>
          <a:prstGeom prst="rect">
            <a:avLst/>
          </a:prstGeom>
          <a:solidFill>
            <a:schemeClr val="bg1"/>
          </a:solidFill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souřadnicové referenční systémy 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zeměpisné názvy souřadnicových sítí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zeměpisné názvy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správní jednotky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adresy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katastrální parcely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dopravní sítě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vodopis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chráněná území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539792" y="4941360"/>
            <a:ext cx="2808360" cy="1256760"/>
          </a:xfrm>
          <a:prstGeom prst="rect">
            <a:avLst/>
          </a:prstGeom>
          <a:solidFill>
            <a:schemeClr val="bg1"/>
          </a:solidFill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nadmořská výška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ortofotosnímky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geologie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krajinný pokryv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3386672" y="1273680"/>
            <a:ext cx="2879280" cy="4296600"/>
          </a:xfrm>
          <a:prstGeom prst="rect">
            <a:avLst/>
          </a:prstGeom>
          <a:solidFill>
            <a:schemeClr val="bg1"/>
          </a:solidFill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statistické jednotky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budovy 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půda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sz="2400" b="1" strike="noStrike" spc="-1" dirty="0">
                <a:solidFill>
                  <a:srgbClr val="99CC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využití území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lidské zdraví a bezpečnost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veřejné služby a služby veřejné správy 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zařízení pro sledování ŽP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výrobní a průmyslová zařízení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zemědělská a akvakulturní zařízení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Font typeface="StarSymbol"/>
              <a:buAutoNum type="arabicPeriod"/>
            </a:pPr>
            <a:r>
              <a:rPr lang="cs-CZ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rozložení obyvatelstva – demografie</a:t>
            </a:r>
            <a:endParaRPr lang="cs-CZ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6301232" y="1273680"/>
            <a:ext cx="2735264" cy="4753800"/>
          </a:xfrm>
          <a:prstGeom prst="rect">
            <a:avLst/>
          </a:prstGeom>
          <a:solidFill>
            <a:schemeClr val="bg1"/>
          </a:solidFill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správní oblasti, chráněná pásma, regulovaná území a jednotky podávající hlášení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oblasti ohrožené přírodními riziky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stav ovzduší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zeměpisné meteorologické prvky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zeměpisné oceánografické prvky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mořské oblasti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bioregiony 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stanoviště a biotopy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rozložení druhů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energetické zdroje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99CC00"/>
              </a:buClr>
              <a:buSzPct val="90000"/>
              <a:buFont typeface="StarSymbol"/>
              <a:buAutoNum type="arabicPeriod" startAt="11"/>
            </a:pPr>
            <a:r>
              <a:rPr lang="cs-CZ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nerostné suroviny</a:t>
            </a:r>
            <a:endParaRPr lang="cs-CZ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>
            <a:off x="1236752" y="848160"/>
            <a:ext cx="15310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	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9"/>
          <p:cNvSpPr/>
          <p:nvPr/>
        </p:nvSpPr>
        <p:spPr>
          <a:xfrm>
            <a:off x="1236752" y="4509000"/>
            <a:ext cx="15310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	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10"/>
          <p:cNvSpPr/>
          <p:nvPr/>
        </p:nvSpPr>
        <p:spPr>
          <a:xfrm>
            <a:off x="3411152" y="848160"/>
            <a:ext cx="19810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Příloha III	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12"/>
          <p:cNvSpPr/>
          <p:nvPr/>
        </p:nvSpPr>
        <p:spPr>
          <a:xfrm>
            <a:off x="3421592" y="4797152"/>
            <a:ext cx="5671800" cy="1414800"/>
          </a:xfrm>
          <a:prstGeom prst="rect">
            <a:avLst/>
          </a:prstGeom>
          <a:solidFill>
            <a:schemeClr val="bg1"/>
          </a:solidFill>
          <a:ln>
            <a:solidFill>
              <a:srgbClr val="99CC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Odpovědnost za témata rozdělena mezi tzv. gestory a spolugestory. Více ve Strategii implementace INSPIRE.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cs-CZ" sz="14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http://inspire.gov.cz/dokumenty/kovin/724-strategie-implementace-inspire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Šablona_CENIA_seda</Template>
  <TotalTime>264</TotalTime>
  <Words>1608</Words>
  <Application>Microsoft Office PowerPoint</Application>
  <PresentationFormat>Předvádění na obrazovce (4:3)</PresentationFormat>
  <Paragraphs>475</Paragraphs>
  <Slides>48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0" baseType="lpstr"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namapovat HILUCS?</vt:lpstr>
      <vt:lpstr>Prezentace aplikace PowerPoint</vt:lpstr>
      <vt:lpstr>Prezentace aplikace PowerPoint</vt:lpstr>
      <vt:lpstr>Konec roku 2016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Rejentová</dc:creator>
  <cp:lastModifiedBy>Jitka Faugnerová</cp:lastModifiedBy>
  <cp:revision>62</cp:revision>
  <dcterms:created xsi:type="dcterms:W3CDTF">2016-06-07T05:06:22Z</dcterms:created>
  <dcterms:modified xsi:type="dcterms:W3CDTF">2016-10-17T07:26:10Z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Předvádění na obrazovce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35</vt:i4>
  </property>
</Properties>
</file>