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42" r:id="rId3"/>
    <p:sldId id="316" r:id="rId4"/>
    <p:sldId id="306" r:id="rId5"/>
    <p:sldId id="284" r:id="rId6"/>
    <p:sldId id="290" r:id="rId7"/>
    <p:sldId id="296" r:id="rId8"/>
    <p:sldId id="320" r:id="rId9"/>
    <p:sldId id="328" r:id="rId10"/>
    <p:sldId id="323" r:id="rId11"/>
    <p:sldId id="308" r:id="rId12"/>
    <p:sldId id="347" r:id="rId13"/>
    <p:sldId id="346" r:id="rId14"/>
    <p:sldId id="313" r:id="rId15"/>
    <p:sldId id="345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99"/>
    <a:srgbClr val="996633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166" autoAdjust="0"/>
    <p:restoredTop sz="80580" autoAdjust="0"/>
  </p:normalViewPr>
  <p:slideViewPr>
    <p:cSldViewPr>
      <p:cViewPr>
        <p:scale>
          <a:sx n="75" d="100"/>
          <a:sy n="75" d="100"/>
        </p:scale>
        <p:origin x="-1944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666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Územní studie může nabídnout jasnou představu o tom, jak bude výsledné prostranství vypadat a jaký bude mít charakter.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Chybou je, pokud se žadatelé snaží jako ÚSVP uplatnit různé hotové či rozpracované dokumenty, které nejsou územní studií. Ideální je postupovat v souladu s metodickým pokynem,</a:t>
            </a:r>
            <a:r>
              <a:rPr lang="cs-CZ" sz="1200" baseline="0" dirty="0" smtClean="0"/>
              <a:t> pak by neměl nastat problém s uznatelností nákladů.</a:t>
            </a:r>
            <a:endParaRPr lang="cs-CZ" sz="12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06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Územní plány se často</a:t>
            </a:r>
            <a:r>
              <a:rPr lang="cs-CZ" baseline="0" dirty="0" smtClean="0"/>
              <a:t> soustředí na zastavěné území a řešení krajiny se dostatečně nevěnují, přitom volná krajina tvoří 98% rozlohy území ČR. </a:t>
            </a:r>
          </a:p>
          <a:p>
            <a:r>
              <a:rPr lang="cs-CZ" baseline="0" dirty="0" smtClean="0"/>
              <a:t>Řešení volné krajiny – to není jen územní systém ekologické stability. Krajina, to je také problematika sucha a povodní, ochrany kulturních, historických  a estetických hodnot, rekreace pro turisty i krátkodobé rekreace pro místní obyvatele...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Územní plány se často</a:t>
            </a:r>
            <a:r>
              <a:rPr lang="cs-CZ" baseline="0" dirty="0" smtClean="0"/>
              <a:t> soustředí na zastavěné území a řešení krajiny se dostatečně nevěnují, přitom volná krajina tvoří 98% rozlohy území ČR. </a:t>
            </a:r>
          </a:p>
          <a:p>
            <a:r>
              <a:rPr lang="cs-CZ" baseline="0" dirty="0" smtClean="0"/>
              <a:t>Řešení volné krajiny – to není jen územní systém ekologické stability. Krajina, to je také problematika sucha a povodní, ochrany kulturních, historických  a estetických hodnot, rekreace pro turisty i krátkodobé rekreace pro místní obyvatele...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Společný metodický pokyn MMR a MŽP vydán v únoru 2016. </a:t>
            </a:r>
            <a:r>
              <a:rPr lang="cs-CZ" sz="1200" dirty="0" smtClean="0"/>
              <a:t>Pokyn je ke stažení na stránkách MMR a ÚÚR.</a:t>
            </a: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Kvalitní řešení se neobejde bez </a:t>
            </a:r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multidisciplinárního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přístupu 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návrhu ÚSK a bez spolupráce všech, kteří mají v krajině své legitimní zájmy. Je nezbytná zejména úzká spolupráce orgánů územního plánování a orgánů ochrany přírody.</a:t>
            </a: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Základem zpracovatelského týmu musí být 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autorizovaný architekt pro obor územní plánování a autorizovaný architekt pro obor krajinářská architektura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nanejvýš potřebná je účast dalších profesí, např. projektanta s autorizací pro specializaci „projektování územních systémů ekologické stability“, specialistů na řešení protipovodňové a protierozní ochrany, geografii apod.</a:t>
            </a: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Metodický pokyn byl vydán v říjnu 2015 ve spolupráci MMR a ÚÚR.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Vztahuje se na územní studie obecně, je dále rozveden v dílčích metodikách, např. k ÚSVP.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Zadání má kromě názvu územní studie obsahovat 5 částí uvedených na snímku. Metodický pokyn popisuje obsah každé z nich.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Pokyn je ke stažení na stránkách MMR a ÚÚR.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46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Neznamená to, že územní studie může řešit jen plochy vymezené</a:t>
            </a:r>
            <a:r>
              <a:rPr lang="cs-CZ" sz="1200" baseline="0" dirty="0" smtClean="0"/>
              <a:t> v územním plánu jako veřejná prostranství.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aseline="0" dirty="0" smtClean="0"/>
              <a:t>Řešit lze veškeré plochy, které umístění veřejných prostranství umožňují.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Územní studie veřejných prostranství, aby mohla být podpořena z IROP, nemůže sloužit jako podklad pro změnu územního plánu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Metodický</a:t>
            </a:r>
            <a:r>
              <a:rPr lang="cs-CZ" baseline="0" dirty="0" smtClean="0"/>
              <a:t> návod byl vydán koncem roku 2015. Připravilo ho MMR ve spolupráci s Českou komorou architektů.</a:t>
            </a:r>
          </a:p>
          <a:p>
            <a:r>
              <a:rPr lang="cs-CZ" baseline="0" dirty="0" smtClean="0"/>
              <a:t>Obsahuje kapitoly, které vidíte na snímku. Lze využít zejména při formulaci zadání, ale dává jasnou představu i o výsledku územní studie veřejných prostranství.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Pokyn je ke stažení na stránkách MMR a ÚÚR.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Územní studie je možné využít jak pro návrh úprav stávajících veřejných prostranství, tak i pro stanovení systému a uspořádání veřejných</a:t>
            </a:r>
            <a:r>
              <a:rPr lang="cs-CZ" baseline="0" dirty="0" smtClean="0"/>
              <a:t> prostranství v zastavitelných plochách, kde se teprve předpokládá nová výstavba.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Součástí studie může být též řešení dopravní obsluhy i sítí technické infrastruktury v rámci veřejných prostranství.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09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Územní studie může být zaměřena i na podrobné řešení jednotlivých prostranství, včetně</a:t>
            </a:r>
            <a:r>
              <a:rPr lang="cs-CZ" baseline="0" dirty="0" smtClean="0"/>
              <a:t> řešení povrchů.</a:t>
            </a:r>
          </a:p>
          <a:p>
            <a:r>
              <a:rPr lang="cs-CZ" baseline="0" dirty="0" smtClean="0"/>
              <a:t>Na obrázku vidíte příklad řešení úpravy prostranství před základní školou.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8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.Morkus@mmr.cz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rel.Wirth@mmr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8280920" cy="1800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accent1"/>
                </a:solidFill>
              </a:rPr>
              <a:t>Ing. Eva Fialová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chemeClr val="accent1"/>
                </a:solidFill>
              </a:rPr>
              <a:t>Ing. Filip Novosád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Ing. arch. </a:t>
            </a:r>
            <a:r>
              <a:rPr lang="cs-CZ" sz="2400" smtClean="0">
                <a:solidFill>
                  <a:srgbClr val="000099"/>
                </a:solidFill>
              </a:rPr>
              <a:t>Josef </a:t>
            </a:r>
            <a:r>
              <a:rPr lang="cs-CZ" sz="2400" smtClean="0">
                <a:solidFill>
                  <a:srgbClr val="000099"/>
                </a:solidFill>
              </a:rPr>
              <a:t>Morkus, </a:t>
            </a:r>
            <a:r>
              <a:rPr lang="cs-CZ" sz="2400" dirty="0" smtClean="0">
                <a:solidFill>
                  <a:srgbClr val="000099"/>
                </a:solidFill>
              </a:rPr>
              <a:t>Ph.D.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Ing. arch. Karel </a:t>
            </a:r>
            <a:r>
              <a:rPr lang="cs-CZ" sz="2400" dirty="0" smtClean="0">
                <a:solidFill>
                  <a:srgbClr val="000099"/>
                </a:solidFill>
              </a:rPr>
              <a:t>Wirth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400" dirty="0" smtClean="0">
                <a:solidFill>
                  <a:srgbClr val="000099"/>
                </a:solidFill>
              </a:rPr>
              <a:t>Ing. Roman Vodný, Ph.D.</a:t>
            </a:r>
            <a:endParaRPr lang="cs-CZ" sz="2400" dirty="0" smtClean="0">
              <a:solidFill>
                <a:srgbClr val="00009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075240" cy="2160240"/>
          </a:xfrm>
        </p:spPr>
        <p:txBody>
          <a:bodyPr/>
          <a:lstStyle/>
          <a:p>
            <a:r>
              <a:rPr lang="cs-CZ" dirty="0" smtClean="0"/>
              <a:t>Vybrané metodické pokyny </a:t>
            </a:r>
            <a:br>
              <a:rPr lang="cs-CZ" dirty="0" smtClean="0"/>
            </a:br>
            <a:r>
              <a:rPr lang="cs-CZ" dirty="0" smtClean="0"/>
              <a:t>k územním studiím</a:t>
            </a:r>
            <a:br>
              <a:rPr lang="cs-CZ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068960"/>
            <a:ext cx="30735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95536" y="6444044"/>
            <a:ext cx="246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Nepomuk – Pod Vinicí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30889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890" y="1988840"/>
            <a:ext cx="30805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06711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9890" y="4149080"/>
            <a:ext cx="305888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4096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Lokalita Pod Vinicí, Nepomuk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Fotografie0011.jpg"/>
          <p:cNvPicPr>
            <a:picLocks noChangeAspect="1"/>
          </p:cNvPicPr>
          <p:nvPr/>
        </p:nvPicPr>
        <p:blipFill>
          <a:blip r:embed="rId3" cstate="print">
            <a:lum bright="-1000" contrast="1000"/>
          </a:blip>
          <a:stretch>
            <a:fillRect/>
          </a:stretch>
        </p:blipFill>
        <p:spPr>
          <a:xfrm>
            <a:off x="0" y="1124744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pořizovat územní studii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  <a:buNone/>
            </a:pPr>
            <a:r>
              <a:rPr lang="cs-CZ" sz="2400" b="1" dirty="0" smtClean="0"/>
              <a:t>V oblasti územního plánování: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Podklad pro řešení krajiny v územních plánech (ÚP).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Podklad pro doplnění územně analytických podkladů (ÚAP).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Poklad pro upřesnění zásad územního rozvoje (ZÚR), zejména k upřesnění vymezení typů krajin a jejich cílových charakteristik.</a:t>
            </a:r>
          </a:p>
          <a:p>
            <a:pPr marL="457200" indent="-457200" algn="just">
              <a:buClr>
                <a:srgbClr val="000099"/>
              </a:buClr>
              <a:buNone/>
            </a:pPr>
            <a:r>
              <a:rPr lang="cs-CZ" sz="2400" b="1" dirty="0" smtClean="0"/>
              <a:t>A dále: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Podklad pro činnost orgánů ochrany přírody, popř. dalších orgánů státní správy.</a:t>
            </a:r>
          </a:p>
          <a:p>
            <a:pPr marL="342900" lvl="1" indent="-342900"/>
            <a:r>
              <a:rPr lang="cs-CZ" sz="2400" dirty="0" smtClean="0"/>
              <a:t>  Nástroj pro koordinaci záměrů a systémů v krajině.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mj. lze v územní studii krajiny řešit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1988840"/>
            <a:ext cx="8208912" cy="4392488"/>
          </a:xfrm>
        </p:spPr>
        <p:txBody>
          <a:bodyPr/>
          <a:lstStyle/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Propojení sídel mezi sebou a s okolím pro pěší, cyklisty.</a:t>
            </a:r>
          </a:p>
          <a:p>
            <a:pPr marL="457200" indent="-457200">
              <a:buClr>
                <a:srgbClr val="000099"/>
              </a:buClr>
            </a:pPr>
            <a:r>
              <a:rPr lang="cs-CZ" sz="2400" dirty="0" smtClean="0"/>
              <a:t>Opatření pro retenci vody v krajině, protierozní opatření, protipovodňová opatření.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Podmínky pro umisťování obnovitelných zdrojů energie v krajině.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Krajinná kompozice, podmínky pro ochranu cenných pohledů, vedut.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Nástroj pro koordinaci záměrů a systémů v krajině.</a:t>
            </a:r>
          </a:p>
          <a:p>
            <a:pPr marL="457200" indent="-457200" algn="just">
              <a:buClr>
                <a:srgbClr val="000099"/>
              </a:buClr>
            </a:pPr>
            <a:r>
              <a:rPr lang="cs-CZ" sz="2400" dirty="0" smtClean="0"/>
              <a:t>Dlouhodobá vize, která bude rámcem pro podrobnější řešení krajiny v územních plánech jednotlivých obcí.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328592" cy="4392488"/>
          </a:xfrm>
        </p:spPr>
        <p:txBody>
          <a:bodyPr/>
          <a:lstStyle/>
          <a:p>
            <a:r>
              <a:rPr lang="cs-CZ" sz="2400" dirty="0" smtClean="0"/>
              <a:t>Musí řešit </a:t>
            </a:r>
            <a:r>
              <a:rPr lang="cs-CZ" sz="2400" dirty="0" smtClean="0">
                <a:solidFill>
                  <a:srgbClr val="00AF3F"/>
                </a:solidFill>
              </a:rPr>
              <a:t>celý správní obvod ORP.</a:t>
            </a:r>
          </a:p>
          <a:p>
            <a:pPr marL="342900" lvl="1" indent="-342900"/>
            <a:r>
              <a:rPr lang="cs-CZ" sz="2400" dirty="0" smtClean="0">
                <a:cs typeface="Arial" panose="020B0604020202020204" pitchFamily="34" charset="0"/>
              </a:rPr>
              <a:t>Řešení krajiny </a:t>
            </a:r>
            <a:r>
              <a:rPr lang="cs-CZ" sz="2400" dirty="0" smtClean="0">
                <a:solidFill>
                  <a:srgbClr val="00AF3F"/>
                </a:solidFill>
              </a:rPr>
              <a:t>podrobně ve všech souvislostech</a:t>
            </a:r>
            <a:r>
              <a:rPr lang="cs-CZ" sz="2400" dirty="0" smtClean="0">
                <a:solidFill>
                  <a:srgbClr val="00AF3F"/>
                </a:solidFill>
                <a:cs typeface="Arial" panose="020B0604020202020204" pitchFamily="34" charset="0"/>
              </a:rPr>
              <a:t>.</a:t>
            </a:r>
          </a:p>
          <a:p>
            <a:pPr marL="342900" lvl="1" indent="-342900"/>
            <a:r>
              <a:rPr lang="cs-CZ" sz="2400" dirty="0" smtClean="0"/>
              <a:t>Podklad </a:t>
            </a:r>
            <a:r>
              <a:rPr lang="cs-CZ" sz="2400" dirty="0"/>
              <a:t>pro </a:t>
            </a:r>
            <a:r>
              <a:rPr lang="cs-CZ" sz="2400" dirty="0" smtClean="0"/>
              <a:t>plánování                   a rozhodování v </a:t>
            </a:r>
            <a:r>
              <a:rPr lang="cs-CZ" sz="2400" dirty="0"/>
              <a:t>krajině bez ohledu na to, který orgán je k rozhodování </a:t>
            </a:r>
            <a:r>
              <a:rPr lang="cs-CZ" sz="2400" dirty="0" smtClean="0"/>
              <a:t>příslušný.</a:t>
            </a:r>
          </a:p>
          <a:p>
            <a:pPr marL="342900" lvl="1" indent="-342900"/>
            <a:r>
              <a:rPr lang="cs-CZ" sz="2400" dirty="0" smtClean="0"/>
              <a:t>Nutný </a:t>
            </a:r>
            <a:r>
              <a:rPr lang="cs-CZ" sz="2400" dirty="0" err="1" smtClean="0"/>
              <a:t>multidisciplinární</a:t>
            </a:r>
            <a:r>
              <a:rPr lang="cs-CZ" sz="2400" dirty="0" smtClean="0"/>
              <a:t> přístup      a spolupráce.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7100" y="2061288"/>
            <a:ext cx="3144603" cy="446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323528" y="2041797"/>
            <a:ext cx="8136904" cy="4816203"/>
          </a:xfrm>
        </p:spPr>
        <p:txBody>
          <a:bodyPr/>
          <a:lstStyle/>
          <a:p>
            <a:pPr>
              <a:buNone/>
            </a:pPr>
            <a:r>
              <a:rPr lang="cs-CZ" sz="2400" dirty="0" smtClean="0"/>
              <a:t>Ing. Eva Fialová a Ing. Filip Novosád</a:t>
            </a:r>
          </a:p>
          <a:p>
            <a:pPr>
              <a:buNone/>
            </a:pPr>
            <a:r>
              <a:rPr lang="cs-CZ" sz="2400" dirty="0" smtClean="0"/>
              <a:t>Odbor územního plánování MMR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Kontaktní </a:t>
            </a:r>
            <a:r>
              <a:rPr lang="cs-CZ" sz="2400" dirty="0"/>
              <a:t>osoby k ÚS</a:t>
            </a:r>
            <a:r>
              <a:rPr lang="cs-CZ" sz="2400" dirty="0" smtClean="0"/>
              <a:t>: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/>
              <a:t>Odbor územního plánování MMR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ÚSK</a:t>
            </a:r>
            <a:endParaRPr lang="cs-CZ" sz="6000" b="1" dirty="0">
              <a:solidFill>
                <a:srgbClr val="00AF3F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4005064"/>
            <a:ext cx="8640960" cy="151216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cs-CZ" sz="2000" b="1" dirty="0" smtClean="0"/>
              <a:t>Ing. arch. Josef Morkus, Ph.D.</a:t>
            </a:r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územní studie veřejných prostranství</a:t>
            </a:r>
          </a:p>
          <a:p>
            <a:pPr>
              <a:buFont typeface="Wingdings" pitchFamily="2" charset="2"/>
              <a:buNone/>
            </a:pPr>
            <a:r>
              <a:rPr lang="cs-CZ" sz="2000" dirty="0" err="1" smtClean="0">
                <a:hlinkClick r:id="rId3"/>
              </a:rPr>
              <a:t>Josef.Morkus</a:t>
            </a:r>
            <a:r>
              <a:rPr lang="en-US" sz="2000" dirty="0" smtClean="0">
                <a:hlinkClick r:id="rId3"/>
              </a:rPr>
              <a:t>@</a:t>
            </a:r>
            <a:r>
              <a:rPr lang="cs-CZ" sz="2000" dirty="0" smtClean="0">
                <a:hlinkClick r:id="rId3"/>
              </a:rPr>
              <a:t>mmr.cz</a:t>
            </a: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000" dirty="0" smtClean="0"/>
          </a:p>
          <a:p>
            <a:pPr>
              <a:buFont typeface="Wingdings" pitchFamily="2" charset="2"/>
              <a:buNone/>
            </a:pPr>
            <a:r>
              <a:rPr lang="cs-CZ" sz="2000" b="1" dirty="0" smtClean="0"/>
              <a:t>Ing. arch. Karel </a:t>
            </a:r>
            <a:r>
              <a:rPr lang="cs-CZ" sz="2000" b="1" dirty="0" err="1" smtClean="0"/>
              <a:t>Wirth</a:t>
            </a:r>
            <a:endParaRPr lang="cs-CZ" sz="2000" b="1" dirty="0" smtClean="0"/>
          </a:p>
          <a:p>
            <a:pPr>
              <a:buFont typeface="Wingdings" pitchFamily="2" charset="2"/>
              <a:buNone/>
            </a:pPr>
            <a:r>
              <a:rPr lang="cs-CZ" sz="2000" dirty="0" smtClean="0"/>
              <a:t>územní studie krajiny</a:t>
            </a:r>
          </a:p>
          <a:p>
            <a:pPr>
              <a:buFont typeface="Wingdings" pitchFamily="2" charset="2"/>
              <a:buNone/>
            </a:pPr>
            <a:r>
              <a:rPr lang="cs-CZ" sz="2000" dirty="0" err="1" smtClean="0">
                <a:hlinkClick r:id="rId4"/>
              </a:rPr>
              <a:t>Karel.Wirth</a:t>
            </a:r>
            <a:r>
              <a:rPr lang="en-US" sz="2000" dirty="0" smtClean="0">
                <a:hlinkClick r:id="rId4"/>
              </a:rPr>
              <a:t>@</a:t>
            </a:r>
            <a:r>
              <a:rPr lang="cs-CZ" sz="2000" dirty="0" smtClean="0">
                <a:hlinkClick r:id="rId4"/>
              </a:rPr>
              <a:t>mmr.cz</a:t>
            </a:r>
            <a:endParaRPr lang="cs-CZ" sz="2000" dirty="0" smtClean="0"/>
          </a:p>
          <a:p>
            <a:pPr>
              <a:buFont typeface="Wingdings" pitchFamily="2" charset="2"/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/>
              <a:t>Územní studie je </a:t>
            </a:r>
            <a:r>
              <a:rPr lang="cs-CZ" sz="2400" dirty="0">
                <a:solidFill>
                  <a:srgbClr val="00AF3F"/>
                </a:solidFill>
              </a:rPr>
              <a:t>územně plánovací podklad</a:t>
            </a:r>
            <a:r>
              <a:rPr lang="cs-CZ" sz="2400" dirty="0"/>
              <a:t>.</a:t>
            </a:r>
          </a:p>
          <a:p>
            <a:r>
              <a:rPr lang="cs-CZ" sz="2400" dirty="0" smtClean="0"/>
              <a:t>Územní studii pořizuje </a:t>
            </a:r>
            <a:r>
              <a:rPr lang="cs-CZ" sz="2400" dirty="0" smtClean="0">
                <a:solidFill>
                  <a:srgbClr val="00AF3F"/>
                </a:solidFill>
              </a:rPr>
              <a:t>pořizovatel</a:t>
            </a:r>
            <a:r>
              <a:rPr lang="cs-CZ" sz="2400" dirty="0" smtClean="0"/>
              <a:t> (příslušný obecní úřad, krajský úřad, MMR nebo MO).</a:t>
            </a:r>
          </a:p>
          <a:p>
            <a:r>
              <a:rPr lang="cs-CZ" sz="2400" dirty="0" smtClean="0"/>
              <a:t>Pořizovatel určí v </a:t>
            </a:r>
            <a:r>
              <a:rPr lang="cs-CZ" sz="2400" dirty="0" smtClean="0">
                <a:solidFill>
                  <a:srgbClr val="00AF3F"/>
                </a:solidFill>
              </a:rPr>
              <a:t>zadání územní studie </a:t>
            </a:r>
            <a:r>
              <a:rPr lang="cs-CZ" sz="2400" dirty="0" smtClean="0"/>
              <a:t>její obsah, rozsah, cíle a účel. </a:t>
            </a:r>
          </a:p>
          <a:p>
            <a:r>
              <a:rPr lang="cs-CZ" sz="2400" dirty="0" smtClean="0">
                <a:solidFill>
                  <a:srgbClr val="00AF3F"/>
                </a:solidFill>
              </a:rPr>
              <a:t>Pořizovatel</a:t>
            </a:r>
            <a:r>
              <a:rPr lang="cs-CZ" sz="2400" dirty="0" smtClean="0"/>
              <a:t> územní studie podá poté, kdy </a:t>
            </a:r>
            <a:r>
              <a:rPr lang="cs-CZ" sz="2400" dirty="0" smtClean="0">
                <a:solidFill>
                  <a:srgbClr val="00AF3F"/>
                </a:solidFill>
              </a:rPr>
              <a:t>schválil možnost jejího využití</a:t>
            </a:r>
            <a:r>
              <a:rPr lang="cs-CZ" sz="2400" dirty="0" smtClean="0"/>
              <a:t>, návrh na vložení dat o této studii do evidence územně plánovací činnosti. </a:t>
            </a:r>
          </a:p>
          <a:p>
            <a:r>
              <a:rPr lang="cs-CZ" sz="2400" dirty="0" smtClean="0">
                <a:solidFill>
                  <a:srgbClr val="00AF3F"/>
                </a:solidFill>
              </a:rPr>
              <a:t>Schvalování ÚS orgánem </a:t>
            </a:r>
            <a:r>
              <a:rPr lang="cs-CZ" sz="2400" dirty="0">
                <a:solidFill>
                  <a:srgbClr val="00AF3F"/>
                </a:solidFill>
              </a:rPr>
              <a:t>samosprávy není přípustné</a:t>
            </a:r>
            <a:r>
              <a:rPr lang="cs-CZ" sz="2400" dirty="0"/>
              <a:t>.</a:t>
            </a:r>
          </a:p>
          <a:p>
            <a:r>
              <a:rPr lang="cs-CZ" sz="2400" dirty="0"/>
              <a:t>ÚS je vhodné průběžně </a:t>
            </a:r>
            <a:r>
              <a:rPr lang="cs-CZ" sz="2400" dirty="0">
                <a:solidFill>
                  <a:srgbClr val="00AF3F"/>
                </a:solidFill>
              </a:rPr>
              <a:t>konzultovat</a:t>
            </a:r>
            <a:r>
              <a:rPr lang="cs-CZ" sz="2400" dirty="0"/>
              <a:t> s dalšími orgány státní správy, s dotčenými obcemi, s veřejností… </a:t>
            </a:r>
            <a:endParaRPr lang="cs-CZ" sz="24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– obecná osnova zadání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112568" cy="4392488"/>
          </a:xfrm>
        </p:spPr>
        <p:txBody>
          <a:bodyPr/>
          <a:lstStyle/>
          <a:p>
            <a:r>
              <a:rPr lang="cs-CZ" sz="2400" dirty="0" smtClean="0"/>
              <a:t>Název územní studie</a:t>
            </a:r>
          </a:p>
          <a:p>
            <a:r>
              <a:rPr lang="cs-CZ" sz="2400" dirty="0" smtClean="0"/>
              <a:t>Cíle a účel pořízení územní studie</a:t>
            </a:r>
          </a:p>
          <a:p>
            <a:r>
              <a:rPr lang="cs-CZ" sz="2400" dirty="0" smtClean="0"/>
              <a:t>Rozsah řešeného území</a:t>
            </a:r>
          </a:p>
          <a:p>
            <a:r>
              <a:rPr lang="cs-CZ" sz="2400" dirty="0" smtClean="0"/>
              <a:t>Požadavky na obsah řešení územní studie</a:t>
            </a:r>
          </a:p>
          <a:p>
            <a:r>
              <a:rPr lang="cs-CZ" sz="2400" dirty="0" smtClean="0"/>
              <a:t>Požadavky na formu obsahu       a uspořádání textové a grafické části území studie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Další požadavky (nepovinné)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339102" cy="472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pořizovat ÚS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/>
              <a:t>Příležitost k zapojení veřejnosti do plánování.</a:t>
            </a:r>
          </a:p>
          <a:p>
            <a:r>
              <a:rPr lang="cs-CZ" sz="2400" dirty="0" smtClean="0"/>
              <a:t>Zlepšení společenského života.</a:t>
            </a:r>
          </a:p>
          <a:p>
            <a:r>
              <a:rPr lang="cs-CZ" sz="2400" dirty="0" smtClean="0"/>
              <a:t>Identifikace obyvatel s daným místem.</a:t>
            </a:r>
          </a:p>
          <a:p>
            <a:r>
              <a:rPr lang="cs-CZ" sz="2400" dirty="0" smtClean="0"/>
              <a:t>Určující pro charakter sídla, základní prvek prostorové struktury sídla. </a:t>
            </a:r>
          </a:p>
          <a:p>
            <a:r>
              <a:rPr lang="cs-CZ" sz="2400" dirty="0" smtClean="0"/>
              <a:t>Vliv na kvalitu života v celém sídle.</a:t>
            </a:r>
          </a:p>
          <a:p>
            <a:r>
              <a:rPr lang="cs-CZ" sz="2400" dirty="0" smtClean="0"/>
              <a:t>Podpora turismu i ekonomické výkonnosti sídla.</a:t>
            </a:r>
          </a:p>
          <a:p>
            <a:r>
              <a:rPr lang="cs-CZ" sz="2400" dirty="0" smtClean="0"/>
              <a:t>Vliv na provětrávání území, teplotu, vlhkost, kvalitu ovzduší i nakládání se srážkovými vodami.</a:t>
            </a:r>
          </a:p>
          <a:p>
            <a:r>
              <a:rPr lang="cs-CZ" sz="2400" dirty="0" smtClean="0"/>
              <a:t>Zvýšení podpory politické reprezentace.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00AF3F"/>
                </a:solidFill>
              </a:rPr>
              <a:t>Příjemcem je ORP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Projekty na zpracování ÚS </a:t>
            </a:r>
            <a:r>
              <a:rPr lang="cs-CZ" sz="2400" dirty="0" smtClean="0">
                <a:cs typeface="Arial" panose="020B0604020202020204" pitchFamily="34" charset="0"/>
              </a:rPr>
              <a:t>veřejných prostranství         </a:t>
            </a:r>
            <a:r>
              <a:rPr lang="cs-CZ" sz="2400" dirty="0" smtClean="0"/>
              <a:t>se mohou realizovat </a:t>
            </a:r>
            <a:r>
              <a:rPr lang="cs-CZ" sz="2400" dirty="0" smtClean="0">
                <a:solidFill>
                  <a:srgbClr val="00AF3F"/>
                </a:solidFill>
              </a:rPr>
              <a:t>v celém správním obvodu ORP</a:t>
            </a:r>
            <a:r>
              <a:rPr lang="cs-CZ" sz="2400" dirty="0" smtClean="0"/>
              <a:t>.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Územní studie musí být </a:t>
            </a:r>
            <a:r>
              <a:rPr lang="cs-CZ" sz="2400" dirty="0" smtClean="0">
                <a:solidFill>
                  <a:srgbClr val="00AF3F"/>
                </a:solidFill>
                <a:cs typeface="Arial" panose="020B0604020202020204" pitchFamily="34" charset="0"/>
              </a:rPr>
              <a:t>v souladu s ÚP</a:t>
            </a:r>
            <a:r>
              <a:rPr lang="cs-CZ" sz="2400" dirty="0" smtClean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Obrázek 2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0" y="4437336"/>
            <a:ext cx="3024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584" y="4437336"/>
            <a:ext cx="3015704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980400" y="6525344"/>
            <a:ext cx="79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Územní studie veřejného prostranství, Metodický návod pro pořízení a zpracování 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568952" cy="504056"/>
          </a:xfrm>
        </p:spPr>
        <p:txBody>
          <a:bodyPr/>
          <a:lstStyle/>
          <a:p>
            <a:r>
              <a:rPr lang="cs-CZ" dirty="0" smtClean="0"/>
              <a:t>Metodický návod pro pořízení a zpracování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3309647" cy="46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0"/>
          </p:nvPr>
        </p:nvSpPr>
        <p:spPr>
          <a:xfrm>
            <a:off x="3851920" y="2060848"/>
            <a:ext cx="5040560" cy="4608512"/>
          </a:xfrm>
        </p:spPr>
        <p:txBody>
          <a:bodyPr/>
          <a:lstStyle/>
          <a:p>
            <a:r>
              <a:rPr lang="cs-CZ" sz="2400" dirty="0" smtClean="0"/>
              <a:t>Úvod</a:t>
            </a:r>
          </a:p>
          <a:p>
            <a:r>
              <a:rPr lang="cs-CZ" sz="2400" dirty="0" smtClean="0"/>
              <a:t>Typy ÚS veřejných prostranství</a:t>
            </a:r>
          </a:p>
          <a:p>
            <a:r>
              <a:rPr lang="cs-CZ" sz="2400" dirty="0" smtClean="0"/>
              <a:t>Proces pořízení</a:t>
            </a:r>
          </a:p>
          <a:p>
            <a:r>
              <a:rPr lang="cs-CZ" sz="2400" dirty="0" smtClean="0"/>
              <a:t>Rámcová osnova zadání ÚS</a:t>
            </a:r>
          </a:p>
          <a:p>
            <a:r>
              <a:rPr lang="cs-CZ" sz="2400" dirty="0" smtClean="0"/>
              <a:t>Rámcová osnova ÚS</a:t>
            </a:r>
          </a:p>
          <a:p>
            <a:r>
              <a:rPr lang="cs-CZ" sz="2400" dirty="0" smtClean="0"/>
              <a:t>Obsah výkresů</a:t>
            </a:r>
          </a:p>
          <a:p>
            <a:r>
              <a:rPr lang="cs-CZ" sz="2400" dirty="0" smtClean="0"/>
              <a:t>Výběr zpracovatele</a:t>
            </a:r>
            <a:endParaRPr lang="cs-CZ" sz="2400" dirty="0"/>
          </a:p>
        </p:txBody>
      </p:sp>
      <p:pic>
        <p:nvPicPr>
          <p:cNvPr id="7" name="Obrázek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589240"/>
            <a:ext cx="2157984" cy="467233"/>
          </a:xfrm>
          <a:prstGeom prst="rect">
            <a:avLst/>
          </a:prstGeom>
        </p:spPr>
      </p:pic>
      <p:pic>
        <p:nvPicPr>
          <p:cNvPr id="4098" name="Picture 2" descr="http://dev.prof-it.cz/cka/img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6165304"/>
            <a:ext cx="3096344" cy="40178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748464" cy="504056"/>
          </a:xfrm>
        </p:spPr>
        <p:txBody>
          <a:bodyPr/>
          <a:lstStyle/>
          <a:p>
            <a:r>
              <a:rPr lang="cs-CZ" dirty="0" smtClean="0"/>
              <a:t>Co může řešit ÚS veřejných prostranství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5126681" cy="4392488"/>
          </a:xfrm>
        </p:spPr>
        <p:txBody>
          <a:bodyPr/>
          <a:lstStyle/>
          <a:p>
            <a:r>
              <a:rPr lang="cs-CZ" sz="2400" dirty="0" smtClean="0"/>
              <a:t>Jednotlivá veřejná prostranství     i jejich systém</a:t>
            </a:r>
          </a:p>
          <a:p>
            <a:r>
              <a:rPr lang="cs-CZ" sz="2400" dirty="0"/>
              <a:t>Náměstí, </a:t>
            </a:r>
            <a:r>
              <a:rPr lang="cs-CZ" sz="2400" dirty="0" smtClean="0"/>
              <a:t>ulice, parky </a:t>
            </a:r>
            <a:r>
              <a:rPr lang="cs-CZ" sz="2400" dirty="0"/>
              <a:t>a jiné plochy </a:t>
            </a:r>
            <a:r>
              <a:rPr lang="cs-CZ" sz="2400" dirty="0" smtClean="0"/>
              <a:t>zeleně</a:t>
            </a:r>
            <a:endParaRPr lang="cs-CZ" sz="2400" dirty="0"/>
          </a:p>
        </p:txBody>
      </p:sp>
      <p:pic>
        <p:nvPicPr>
          <p:cNvPr id="9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197125" cy="45365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Obrázek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0458"/>
            <a:ext cx="4536504" cy="2744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720080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veřejného prostranství, Metodický návod pro pořízení a zpracování 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5536" y="6444044"/>
            <a:ext cx="343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Prostějov – </a:t>
            </a:r>
            <a:r>
              <a:rPr lang="cs-CZ" dirty="0" err="1" smtClean="0"/>
              <a:t>Vrahovice</a:t>
            </a:r>
            <a:r>
              <a:rPr lang="cs-CZ" dirty="0" smtClean="0"/>
              <a:t> – M. Alše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2076074"/>
            <a:ext cx="6120679" cy="43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64096" y="6525344"/>
            <a:ext cx="81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Územní studie M. Alše, Prostějov - </a:t>
            </a:r>
            <a:r>
              <a:rPr lang="cs-CZ" sz="1200" dirty="0" err="1" smtClean="0"/>
              <a:t>Vrahovice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95536" y="6444044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Nová Paka – parkové úpravy centra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39"/>
            <a:ext cx="8064896" cy="450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</p:spPr>
        <p:txBody>
          <a:bodyPr/>
          <a:lstStyle/>
          <a:p>
            <a:r>
              <a:rPr lang="cs-CZ" dirty="0" smtClean="0"/>
              <a:t>Příklady ÚS veřejných prostranství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6536377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/>
              <a:t>Zdroj: Revitalizace parkových ploch v Nové Pace – II. etapa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47667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>
                <a:solidFill>
                  <a:srgbClr val="00AF3F"/>
                </a:solidFill>
              </a:rPr>
              <a:t>ÚSVP</a:t>
            </a:r>
            <a:endParaRPr lang="cs-CZ" sz="6000" b="1" dirty="0">
              <a:solidFill>
                <a:srgbClr val="00AF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1159</Words>
  <Application>Microsoft Office PowerPoint</Application>
  <PresentationFormat>Předvádění na obrazovce (4:3)</PresentationFormat>
  <Paragraphs>146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MMR_klas</vt:lpstr>
      <vt:lpstr>Vybrané metodické pokyny  k územním studiím </vt:lpstr>
      <vt:lpstr>Územní studie</vt:lpstr>
      <vt:lpstr>Územní studie – obecná osnova zadání</vt:lpstr>
      <vt:lpstr>Proč pořizovat ÚS veřejných prostranství</vt:lpstr>
      <vt:lpstr>Územní studie veřejných prostranství</vt:lpstr>
      <vt:lpstr>Metodický návod pro pořízení a zpracování</vt:lpstr>
      <vt:lpstr>Co může řešit ÚS veřejných prostranství</vt:lpstr>
      <vt:lpstr>Příklady ÚS veřejných prostranství</vt:lpstr>
      <vt:lpstr>Příklady ÚS veřejných prostranství</vt:lpstr>
      <vt:lpstr>Příklady ÚS veřejných prostranství</vt:lpstr>
      <vt:lpstr>Územní studie krajiny</vt:lpstr>
      <vt:lpstr>Proč pořizovat územní studii krajiny</vt:lpstr>
      <vt:lpstr>Co mj. lze v územní studii krajiny řešit</vt:lpstr>
      <vt:lpstr>Územní studie krajiny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veřejných prostranství</dc:title>
  <dc:creator>Josef Morkus</dc:creator>
  <cp:lastModifiedBy>Roman Vodný</cp:lastModifiedBy>
  <cp:revision>476</cp:revision>
  <cp:lastPrinted>2016-11-03T06:56:26Z</cp:lastPrinted>
  <dcterms:created xsi:type="dcterms:W3CDTF">2014-02-26T13:05:03Z</dcterms:created>
  <dcterms:modified xsi:type="dcterms:W3CDTF">2016-11-04T07:23:50Z</dcterms:modified>
</cp:coreProperties>
</file>